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schemas.openxmlformats.org/officeDocument/2006/relationships/slide" Target="slides/slide60.xml"/><Relationship Id="rId21" Type="http://schemas.openxmlformats.org/officeDocument/2006/relationships/slide" Target="slides/slide15.xml"/><Relationship Id="rId65" Type="http://schemas.openxmlformats.org/officeDocument/2006/relationships/slide" Target="slides/slide5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672a54a6c5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2672a54a6c5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672a54a6c5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2672a54a6c5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2672a54a6c5_0_2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2672a54a6c5_0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2672a54a6c5_0_2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2672a54a6c5_0_2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2672a54a6c5_0_2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2672a54a6c5_0_2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672a54a6c5_0_3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2672a54a6c5_0_3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2672a54a6c5_0_3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2672a54a6c5_0_3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3bc284f2ffe_0_8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2" name="Google Shape;422;g3bc284f2ffe_0_8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2672a54a6c5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2672a54a6c5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2672a54a6c5_0_3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2672a54a6c5_0_3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672a54a6c5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2672a54a6c5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2672a54a6c5_0_4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2672a54a6c5_0_4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2672a54a6c5_0_4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2672a54a6c5_0_4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2672a54a6c5_0_5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2672a54a6c5_0_5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2672a54a6c5_0_5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2672a54a6c5_0_5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2672a54a6c5_0_6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g2672a54a6c5_0_6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2672a54a6c5_0_6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2672a54a6c5_0_6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2672a54a6c5_0_7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Google Shape;677;g2672a54a6c5_0_7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2672a54a6c5_0_8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6" name="Google Shape;716;g2672a54a6c5_0_8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2672a54a6c5_0_8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2672a54a6c5_0_8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2672a54a6c5_0_8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2672a54a6c5_0_8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672a54a6c5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672a54a6c5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2672a54a6c5_0_9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5" name="Google Shape;765;g2672a54a6c5_0_9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2672a54a6c5_0_9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2672a54a6c5_0_9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g2672a54a6c5_0_9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" name="Google Shape;795;g2672a54a6c5_0_9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2672a54a6c5_0_9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8" name="Google Shape;818;g2672a54a6c5_0_9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2672a54a6c5_0_9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2672a54a6c5_0_9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g2672a54a6c5_0_10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5" name="Google Shape;865;g2672a54a6c5_0_10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9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g2672a54a6c5_0_10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1" name="Google Shape;891;g2672a54a6c5_0_10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7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g2672a54a6c5_0_10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9" name="Google Shape;899;g2672a54a6c5_0_10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7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g2672a54a6c5_0_1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9" name="Google Shape;909;g2672a54a6c5_0_1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8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g2672a54a6c5_0_1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0" name="Google Shape;920;g2672a54a6c5_0_1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672a54a6c5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672a54a6c5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g2672a54a6c5_0_1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3" name="Google Shape;933;g2672a54a6c5_0_1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2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g2672a54a6c5_0_1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4" name="Google Shape;944;g2672a54a6c5_0_1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4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g26734e768ea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6" name="Google Shape;956;g26734e768ea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6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g2672a54a6c5_0_1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8" name="Google Shape;968;g2672a54a6c5_0_1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4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g2672a54a6c5_0_11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6" name="Google Shape;976;g2672a54a6c5_0_1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2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g2672a54a6c5_0_11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4" name="Google Shape;984;g2672a54a6c5_0_1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2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g2672a54a6c5_0_1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4" name="Google Shape;994;g2672a54a6c5_0_1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2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3bc284f2ffe_0_35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04" name="Google Shape;1004;g3bc284f2ffe_0_3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8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g3bc284f2ffe_0_35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10" name="Google Shape;1010;g3bc284f2ffe_0_3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9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g3bc284f2ffe_0_36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21" name="Google Shape;1021;g3bc284f2ffe_0_3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672a54a6c5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672a54a6c5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2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g3bc284f2ffe_0_37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34" name="Google Shape;1034;g3bc284f2ffe_0_3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g3bc284f2ffe_0_3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43" name="Google Shape;1043;g3bc284f2ffe_0_3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4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g3bc284f2ffe_0_39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56" name="Google Shape;1056;g3bc284f2ffe_0_39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0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g3bc284f2ffe_0_40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62" name="Google Shape;1062;g3bc284f2ffe_0_40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6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g3bc284f2ffe_0_40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68" name="Google Shape;1068;g3bc284f2ffe_0_40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3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g3bc284f2ffe_0_4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75" name="Google Shape;1075;g3bc284f2ffe_0_4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0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g3bc284f2ffe_0_4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82" name="Google Shape;1082;g3bc284f2ffe_0_4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7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g3bc284f2ffe_0_4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89" name="Google Shape;1089;g3bc284f2ffe_0_4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3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g3bc284f2ffe_0_4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95" name="Google Shape;1095;g3bc284f2ffe_0_4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9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g3bc284f2ffe_0_4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01" name="Google Shape;1101;g3bc284f2ffe_0_4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672a54a6c5_0_4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2672a54a6c5_0_4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4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g3bc284f2ffe_0_4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06" name="Google Shape;1106;g3bc284f2ffe_0_4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9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g3bc284f2ffe_0_44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11" name="Google Shape;1111;g3bc284f2ffe_0_4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672a54a6c5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2672a54a6c5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672a54a6c5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2672a54a6c5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672a54a6c5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2672a54a6c5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" type="subTitle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8" name="Google Shape;78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84" name="Google Shape;84;p18"/>
          <p:cNvSpPr txBox="1"/>
          <p:nvPr>
            <p:ph idx="2" type="body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86" name="Google Shape;86;p18"/>
          <p:cNvSpPr txBox="1"/>
          <p:nvPr>
            <p:ph idx="4" type="body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7" name="Google Shape;87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8" name="Google Shape;88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4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png"/><Relationship Id="rId4" Type="http://schemas.openxmlformats.org/officeDocument/2006/relationships/image" Target="../media/image7.png"/><Relationship Id="rId5" Type="http://schemas.openxmlformats.org/officeDocument/2006/relationships/image" Target="../media/image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gif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.png"/><Relationship Id="rId4" Type="http://schemas.openxmlformats.org/officeDocument/2006/relationships/image" Target="../media/image21.png"/><Relationship Id="rId5" Type="http://schemas.openxmlformats.org/officeDocument/2006/relationships/image" Target="../media/image1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.png"/><Relationship Id="rId4" Type="http://schemas.openxmlformats.org/officeDocument/2006/relationships/image" Target="../media/image21.png"/><Relationship Id="rId5" Type="http://schemas.openxmlformats.org/officeDocument/2006/relationships/image" Target="../media/image4.jpg"/><Relationship Id="rId6" Type="http://schemas.openxmlformats.org/officeDocument/2006/relationships/image" Target="../media/image2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.jpg"/><Relationship Id="rId4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gif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.gif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.gif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.gif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8.gif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0.gif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6.gif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5.gif"/><Relationship Id="rId4" Type="http://schemas.openxmlformats.org/officeDocument/2006/relationships/image" Target="../media/image26.gif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9.gif"/><Relationship Id="rId4" Type="http://schemas.openxmlformats.org/officeDocument/2006/relationships/image" Target="../media/image23.gif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9.gif"/><Relationship Id="rId4" Type="http://schemas.openxmlformats.org/officeDocument/2006/relationships/image" Target="../media/image23.gif"/><Relationship Id="rId5" Type="http://schemas.openxmlformats.org/officeDocument/2006/relationships/image" Target="../media/image27.gif"/><Relationship Id="rId6" Type="http://schemas.openxmlformats.org/officeDocument/2006/relationships/image" Target="../media/image43.gif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3.png"/><Relationship Id="rId4" Type="http://schemas.openxmlformats.org/officeDocument/2006/relationships/image" Target="../media/image30.png"/><Relationship Id="rId5" Type="http://schemas.openxmlformats.org/officeDocument/2006/relationships/image" Target="../media/image29.png"/><Relationship Id="rId6" Type="http://schemas.openxmlformats.org/officeDocument/2006/relationships/image" Target="../media/image24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1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4.png"/><Relationship Id="rId4" Type="http://schemas.openxmlformats.org/officeDocument/2006/relationships/image" Target="../media/image40.png"/><Relationship Id="rId5" Type="http://schemas.openxmlformats.org/officeDocument/2006/relationships/image" Target="../media/image2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6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6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35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39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38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32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4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42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1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Relationship Id="rId4" Type="http://schemas.openxmlformats.org/officeDocument/2006/relationships/image" Target="../media/image1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91440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5"/>
          <p:cNvSpPr/>
          <p:nvPr/>
        </p:nvSpPr>
        <p:spPr>
          <a:xfrm>
            <a:off x="-7225" y="0"/>
            <a:ext cx="9151200" cy="5143500"/>
          </a:xfrm>
          <a:prstGeom prst="rect">
            <a:avLst/>
          </a:prstGeom>
          <a:solidFill>
            <a:srgbClr val="FFFFFF">
              <a:alpha val="7195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25"/>
          <p:cNvSpPr txBox="1"/>
          <p:nvPr/>
        </p:nvSpPr>
        <p:spPr>
          <a:xfrm>
            <a:off x="1375325" y="618375"/>
            <a:ext cx="6386100" cy="26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chemeClr val="dk1"/>
                </a:solidFill>
              </a:rPr>
              <a:t>QG Height Tendency</a:t>
            </a:r>
            <a:endParaRPr b="1" sz="4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Arranged by Andrew Moore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Material from Thomas Galarneau </a:t>
            </a: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4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Physical Intuition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</p:txBody>
      </p:sp>
      <p:sp>
        <p:nvSpPr>
          <p:cNvPr id="260" name="Google Shape;260;p34"/>
          <p:cNvSpPr txBox="1"/>
          <p:nvPr/>
        </p:nvSpPr>
        <p:spPr>
          <a:xfrm>
            <a:off x="235525" y="876325"/>
            <a:ext cx="7183500" cy="28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Consider a layer of the atmosphere above the surface:</a:t>
            </a:r>
            <a:endParaRPr b="1"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261" name="Google Shape;261;p34"/>
          <p:cNvCxnSpPr/>
          <p:nvPr/>
        </p:nvCxnSpPr>
        <p:spPr>
          <a:xfrm>
            <a:off x="4558325" y="1485350"/>
            <a:ext cx="0" cy="36177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2" name="Google Shape;262;p34"/>
          <p:cNvSpPr txBox="1"/>
          <p:nvPr/>
        </p:nvSpPr>
        <p:spPr>
          <a:xfrm>
            <a:off x="640050" y="1352325"/>
            <a:ext cx="3259500" cy="6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980000"/>
                </a:solidFill>
              </a:rPr>
              <a:t>Warming the layer</a:t>
            </a:r>
            <a:endParaRPr sz="1800">
              <a:solidFill>
                <a:srgbClr val="980000"/>
              </a:solidFill>
            </a:endParaRPr>
          </a:p>
        </p:txBody>
      </p:sp>
      <p:sp>
        <p:nvSpPr>
          <p:cNvPr id="263" name="Google Shape;263;p34"/>
          <p:cNvSpPr txBox="1"/>
          <p:nvPr/>
        </p:nvSpPr>
        <p:spPr>
          <a:xfrm>
            <a:off x="5212050" y="1352325"/>
            <a:ext cx="3259500" cy="6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FF"/>
                </a:solidFill>
              </a:rPr>
              <a:t>Cooling the layer</a:t>
            </a:r>
            <a:endParaRPr sz="1800">
              <a:solidFill>
                <a:srgbClr val="0000FF"/>
              </a:solidFill>
            </a:endParaRPr>
          </a:p>
        </p:txBody>
      </p:sp>
      <p:cxnSp>
        <p:nvCxnSpPr>
          <p:cNvPr id="264" name="Google Shape;264;p34"/>
          <p:cNvCxnSpPr/>
          <p:nvPr/>
        </p:nvCxnSpPr>
        <p:spPr>
          <a:xfrm flipH="1" rot="10800000">
            <a:off x="4325" y="2814550"/>
            <a:ext cx="9108000" cy="57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265" name="Google Shape;265;p34"/>
          <p:cNvSpPr txBox="1"/>
          <p:nvPr/>
        </p:nvSpPr>
        <p:spPr>
          <a:xfrm>
            <a:off x="56350" y="2682025"/>
            <a:ext cx="1311900" cy="240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Initial Height 1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66" name="Google Shape;266;p34"/>
          <p:cNvSpPr/>
          <p:nvPr/>
        </p:nvSpPr>
        <p:spPr>
          <a:xfrm>
            <a:off x="888550" y="3091875"/>
            <a:ext cx="2907000" cy="1070700"/>
          </a:xfrm>
          <a:prstGeom prst="ellipse">
            <a:avLst/>
          </a:prstGeom>
          <a:solidFill>
            <a:srgbClr val="F4CCCC"/>
          </a:solidFill>
          <a:ln cap="flat" cmpd="sng" w="952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34"/>
          <p:cNvSpPr txBox="1"/>
          <p:nvPr/>
        </p:nvSpPr>
        <p:spPr>
          <a:xfrm>
            <a:off x="1714975" y="3388200"/>
            <a:ext cx="17973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Warming</a:t>
            </a:r>
            <a:endParaRPr b="1" sz="1800">
              <a:solidFill>
                <a:schemeClr val="dk2"/>
              </a:solidFill>
            </a:endParaRPr>
          </a:p>
        </p:txBody>
      </p:sp>
      <p:sp>
        <p:nvSpPr>
          <p:cNvPr id="268" name="Google Shape;268;p34"/>
          <p:cNvSpPr/>
          <p:nvPr/>
        </p:nvSpPr>
        <p:spPr>
          <a:xfrm>
            <a:off x="5536750" y="3091875"/>
            <a:ext cx="2907000" cy="1070700"/>
          </a:xfrm>
          <a:prstGeom prst="ellipse">
            <a:avLst/>
          </a:prstGeom>
          <a:solidFill>
            <a:srgbClr val="C9DAF8"/>
          </a:solidFill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34"/>
          <p:cNvSpPr txBox="1"/>
          <p:nvPr/>
        </p:nvSpPr>
        <p:spPr>
          <a:xfrm>
            <a:off x="6363175" y="3388200"/>
            <a:ext cx="17973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Cooling</a:t>
            </a:r>
            <a:endParaRPr b="1" sz="1800">
              <a:solidFill>
                <a:schemeClr val="dk2"/>
              </a:solidFill>
            </a:endParaRPr>
          </a:p>
        </p:txBody>
      </p:sp>
      <p:cxnSp>
        <p:nvCxnSpPr>
          <p:cNvPr id="270" name="Google Shape;270;p34"/>
          <p:cNvCxnSpPr/>
          <p:nvPr/>
        </p:nvCxnSpPr>
        <p:spPr>
          <a:xfrm flipH="1" rot="10800000">
            <a:off x="4325" y="4567150"/>
            <a:ext cx="9108000" cy="57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271" name="Google Shape;271;p34"/>
          <p:cNvSpPr txBox="1"/>
          <p:nvPr/>
        </p:nvSpPr>
        <p:spPr>
          <a:xfrm>
            <a:off x="56350" y="4434625"/>
            <a:ext cx="1311900" cy="240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Initial Height 2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272" name="Google Shape;272;p34"/>
          <p:cNvPicPr preferRelativeResize="0"/>
          <p:nvPr/>
        </p:nvPicPr>
        <p:blipFill rotWithShape="1">
          <a:blip r:embed="rId3">
            <a:alphaModFix amt="19000"/>
          </a:blip>
          <a:srcRect b="34473" l="64372" r="1570" t="14393"/>
          <a:stretch/>
        </p:blipFill>
        <p:spPr>
          <a:xfrm>
            <a:off x="7858400" y="0"/>
            <a:ext cx="1190400" cy="13404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5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Physical Intuition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</p:txBody>
      </p:sp>
      <p:sp>
        <p:nvSpPr>
          <p:cNvPr id="278" name="Google Shape;278;p35"/>
          <p:cNvSpPr txBox="1"/>
          <p:nvPr/>
        </p:nvSpPr>
        <p:spPr>
          <a:xfrm>
            <a:off x="235525" y="876325"/>
            <a:ext cx="7183500" cy="28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Consider a layer of the atmosphere above the surface:</a:t>
            </a:r>
            <a:endParaRPr b="1"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279" name="Google Shape;279;p35"/>
          <p:cNvCxnSpPr/>
          <p:nvPr/>
        </p:nvCxnSpPr>
        <p:spPr>
          <a:xfrm>
            <a:off x="4558325" y="1485350"/>
            <a:ext cx="0" cy="36177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80" name="Google Shape;280;p35"/>
          <p:cNvSpPr txBox="1"/>
          <p:nvPr/>
        </p:nvSpPr>
        <p:spPr>
          <a:xfrm>
            <a:off x="640050" y="1352325"/>
            <a:ext cx="3259500" cy="6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980000"/>
                </a:solidFill>
              </a:rPr>
              <a:t>Warming the layer</a:t>
            </a:r>
            <a:endParaRPr sz="1800">
              <a:solidFill>
                <a:srgbClr val="980000"/>
              </a:solidFill>
            </a:endParaRPr>
          </a:p>
        </p:txBody>
      </p:sp>
      <p:sp>
        <p:nvSpPr>
          <p:cNvPr id="281" name="Google Shape;281;p35"/>
          <p:cNvSpPr txBox="1"/>
          <p:nvPr/>
        </p:nvSpPr>
        <p:spPr>
          <a:xfrm>
            <a:off x="5212050" y="1352325"/>
            <a:ext cx="3259500" cy="6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FF"/>
                </a:solidFill>
              </a:rPr>
              <a:t>Cooling the layer</a:t>
            </a:r>
            <a:endParaRPr sz="1800">
              <a:solidFill>
                <a:srgbClr val="0000FF"/>
              </a:solidFill>
            </a:endParaRPr>
          </a:p>
        </p:txBody>
      </p:sp>
      <p:cxnSp>
        <p:nvCxnSpPr>
          <p:cNvPr id="282" name="Google Shape;282;p35"/>
          <p:cNvCxnSpPr/>
          <p:nvPr/>
        </p:nvCxnSpPr>
        <p:spPr>
          <a:xfrm flipH="1" rot="10800000">
            <a:off x="4325" y="2814550"/>
            <a:ext cx="9108000" cy="5700"/>
          </a:xfrm>
          <a:prstGeom prst="straightConnector1">
            <a:avLst/>
          </a:prstGeom>
          <a:noFill/>
          <a:ln cap="flat" cmpd="sng" w="38100">
            <a:solidFill>
              <a:srgbClr val="CCCCCC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283" name="Google Shape;283;p35"/>
          <p:cNvSpPr/>
          <p:nvPr/>
        </p:nvSpPr>
        <p:spPr>
          <a:xfrm>
            <a:off x="888550" y="3091875"/>
            <a:ext cx="2907000" cy="1070700"/>
          </a:xfrm>
          <a:prstGeom prst="ellipse">
            <a:avLst/>
          </a:prstGeom>
          <a:solidFill>
            <a:srgbClr val="F4CCCC"/>
          </a:solidFill>
          <a:ln cap="flat" cmpd="sng" w="952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35"/>
          <p:cNvSpPr txBox="1"/>
          <p:nvPr/>
        </p:nvSpPr>
        <p:spPr>
          <a:xfrm>
            <a:off x="1714975" y="3388200"/>
            <a:ext cx="17973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chemeClr val="dk2"/>
                </a:solidFill>
              </a:rPr>
              <a:t>(Expands)</a:t>
            </a:r>
            <a:endParaRPr b="1" sz="1800">
              <a:solidFill>
                <a:schemeClr val="dk2"/>
              </a:solidFill>
            </a:endParaRPr>
          </a:p>
        </p:txBody>
      </p:sp>
      <p:sp>
        <p:nvSpPr>
          <p:cNvPr id="285" name="Google Shape;285;p35"/>
          <p:cNvSpPr/>
          <p:nvPr/>
        </p:nvSpPr>
        <p:spPr>
          <a:xfrm>
            <a:off x="5536750" y="3091875"/>
            <a:ext cx="2907000" cy="1070700"/>
          </a:xfrm>
          <a:prstGeom prst="ellipse">
            <a:avLst/>
          </a:prstGeom>
          <a:solidFill>
            <a:srgbClr val="C9DAF8"/>
          </a:solidFill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35"/>
          <p:cNvSpPr txBox="1"/>
          <p:nvPr/>
        </p:nvSpPr>
        <p:spPr>
          <a:xfrm>
            <a:off x="6363175" y="3388200"/>
            <a:ext cx="17973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chemeClr val="dk2"/>
                </a:solidFill>
              </a:rPr>
              <a:t>(Contracts)</a:t>
            </a:r>
            <a:endParaRPr b="1" sz="1800">
              <a:solidFill>
                <a:schemeClr val="dk2"/>
              </a:solidFill>
            </a:endParaRPr>
          </a:p>
        </p:txBody>
      </p:sp>
      <p:cxnSp>
        <p:nvCxnSpPr>
          <p:cNvPr id="287" name="Google Shape;287;p35"/>
          <p:cNvCxnSpPr/>
          <p:nvPr/>
        </p:nvCxnSpPr>
        <p:spPr>
          <a:xfrm flipH="1" rot="10800000">
            <a:off x="4325" y="4567150"/>
            <a:ext cx="9108000" cy="5700"/>
          </a:xfrm>
          <a:prstGeom prst="straightConnector1">
            <a:avLst/>
          </a:prstGeom>
          <a:noFill/>
          <a:ln cap="flat" cmpd="sng" w="38100">
            <a:solidFill>
              <a:srgbClr val="CCCCCC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288" name="Google Shape;288;p35"/>
          <p:cNvSpPr/>
          <p:nvPr/>
        </p:nvSpPr>
        <p:spPr>
          <a:xfrm>
            <a:off x="4325" y="2144098"/>
            <a:ext cx="9125400" cy="1153475"/>
          </a:xfrm>
          <a:custGeom>
            <a:rect b="b" l="l" r="r" t="t"/>
            <a:pathLst>
              <a:path extrusionOk="0" h="46139" w="365016">
                <a:moveTo>
                  <a:pt x="0" y="27509"/>
                </a:moveTo>
                <a:cubicBezTo>
                  <a:pt x="2235" y="27124"/>
                  <a:pt x="8785" y="26661"/>
                  <a:pt x="13408" y="25197"/>
                </a:cubicBezTo>
                <a:cubicBezTo>
                  <a:pt x="18032" y="23733"/>
                  <a:pt x="22232" y="21344"/>
                  <a:pt x="27741" y="18724"/>
                </a:cubicBezTo>
                <a:cubicBezTo>
                  <a:pt x="33251" y="16104"/>
                  <a:pt x="39415" y="12328"/>
                  <a:pt x="46465" y="9477"/>
                </a:cubicBezTo>
                <a:cubicBezTo>
                  <a:pt x="53516" y="6626"/>
                  <a:pt x="62146" y="3159"/>
                  <a:pt x="70044" y="1618"/>
                </a:cubicBezTo>
                <a:cubicBezTo>
                  <a:pt x="77942" y="77"/>
                  <a:pt x="86111" y="-154"/>
                  <a:pt x="93855" y="231"/>
                </a:cubicBezTo>
                <a:cubicBezTo>
                  <a:pt x="101599" y="616"/>
                  <a:pt x="109420" y="2157"/>
                  <a:pt x="116509" y="3929"/>
                </a:cubicBezTo>
                <a:cubicBezTo>
                  <a:pt x="123598" y="5701"/>
                  <a:pt x="130572" y="8167"/>
                  <a:pt x="136390" y="10864"/>
                </a:cubicBezTo>
                <a:cubicBezTo>
                  <a:pt x="142208" y="13561"/>
                  <a:pt x="147332" y="17453"/>
                  <a:pt x="151416" y="20111"/>
                </a:cubicBezTo>
                <a:cubicBezTo>
                  <a:pt x="155500" y="22770"/>
                  <a:pt x="155693" y="25621"/>
                  <a:pt x="160894" y="26815"/>
                </a:cubicBezTo>
                <a:cubicBezTo>
                  <a:pt x="166095" y="28009"/>
                  <a:pt x="176151" y="27239"/>
                  <a:pt x="182624" y="27277"/>
                </a:cubicBezTo>
                <a:cubicBezTo>
                  <a:pt x="189097" y="27316"/>
                  <a:pt x="193604" y="25775"/>
                  <a:pt x="199730" y="27046"/>
                </a:cubicBezTo>
                <a:cubicBezTo>
                  <a:pt x="205856" y="28318"/>
                  <a:pt x="211982" y="32325"/>
                  <a:pt x="219379" y="34906"/>
                </a:cubicBezTo>
                <a:cubicBezTo>
                  <a:pt x="226776" y="37488"/>
                  <a:pt x="236563" y="40878"/>
                  <a:pt x="244114" y="42535"/>
                </a:cubicBezTo>
                <a:cubicBezTo>
                  <a:pt x="251666" y="44192"/>
                  <a:pt x="257753" y="44268"/>
                  <a:pt x="264688" y="44846"/>
                </a:cubicBezTo>
                <a:cubicBezTo>
                  <a:pt x="271623" y="45424"/>
                  <a:pt x="278790" y="46464"/>
                  <a:pt x="285725" y="46002"/>
                </a:cubicBezTo>
                <a:cubicBezTo>
                  <a:pt x="292660" y="45540"/>
                  <a:pt x="300597" y="43343"/>
                  <a:pt x="306299" y="42072"/>
                </a:cubicBezTo>
                <a:cubicBezTo>
                  <a:pt x="312001" y="40801"/>
                  <a:pt x="315854" y="39568"/>
                  <a:pt x="319938" y="38374"/>
                </a:cubicBezTo>
                <a:cubicBezTo>
                  <a:pt x="324022" y="37180"/>
                  <a:pt x="326488" y="36524"/>
                  <a:pt x="330803" y="34906"/>
                </a:cubicBezTo>
                <a:cubicBezTo>
                  <a:pt x="335118" y="33288"/>
                  <a:pt x="341861" y="29936"/>
                  <a:pt x="345829" y="28664"/>
                </a:cubicBezTo>
                <a:cubicBezTo>
                  <a:pt x="349797" y="27393"/>
                  <a:pt x="351415" y="27585"/>
                  <a:pt x="354613" y="27277"/>
                </a:cubicBezTo>
                <a:cubicBezTo>
                  <a:pt x="357811" y="26969"/>
                  <a:pt x="363282" y="26892"/>
                  <a:pt x="365016" y="26815"/>
                </a:cubicBezTo>
              </a:path>
            </a:pathLst>
          </a:custGeom>
          <a:noFill/>
          <a:ln cap="flat" cmpd="sng" w="28575">
            <a:solidFill>
              <a:schemeClr val="dk1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289" name="Google Shape;289;p35"/>
          <p:cNvSpPr/>
          <p:nvPr/>
        </p:nvSpPr>
        <p:spPr>
          <a:xfrm>
            <a:off x="21675" y="4118167"/>
            <a:ext cx="9113825" cy="1019275"/>
          </a:xfrm>
          <a:custGeom>
            <a:rect b="b" l="l" r="r" t="t"/>
            <a:pathLst>
              <a:path extrusionOk="0" h="40771" w="364553">
                <a:moveTo>
                  <a:pt x="0" y="18821"/>
                </a:moveTo>
                <a:cubicBezTo>
                  <a:pt x="2042" y="18744"/>
                  <a:pt x="7744" y="17588"/>
                  <a:pt x="12252" y="18358"/>
                </a:cubicBezTo>
                <a:cubicBezTo>
                  <a:pt x="16760" y="19129"/>
                  <a:pt x="23079" y="21518"/>
                  <a:pt x="27047" y="23444"/>
                </a:cubicBezTo>
                <a:cubicBezTo>
                  <a:pt x="31015" y="25371"/>
                  <a:pt x="32363" y="27644"/>
                  <a:pt x="36062" y="29917"/>
                </a:cubicBezTo>
                <a:cubicBezTo>
                  <a:pt x="39761" y="32190"/>
                  <a:pt x="44346" y="35349"/>
                  <a:pt x="49239" y="37083"/>
                </a:cubicBezTo>
                <a:cubicBezTo>
                  <a:pt x="54132" y="38817"/>
                  <a:pt x="58948" y="39780"/>
                  <a:pt x="65421" y="40319"/>
                </a:cubicBezTo>
                <a:cubicBezTo>
                  <a:pt x="71894" y="40858"/>
                  <a:pt x="79098" y="40319"/>
                  <a:pt x="88075" y="40319"/>
                </a:cubicBezTo>
                <a:cubicBezTo>
                  <a:pt x="97052" y="40319"/>
                  <a:pt x="111693" y="41282"/>
                  <a:pt x="119283" y="40319"/>
                </a:cubicBezTo>
                <a:cubicBezTo>
                  <a:pt x="126873" y="39356"/>
                  <a:pt x="129223" y="36466"/>
                  <a:pt x="133615" y="34540"/>
                </a:cubicBezTo>
                <a:cubicBezTo>
                  <a:pt x="138007" y="32614"/>
                  <a:pt x="140666" y="31227"/>
                  <a:pt x="145636" y="28761"/>
                </a:cubicBezTo>
                <a:cubicBezTo>
                  <a:pt x="150606" y="26295"/>
                  <a:pt x="158119" y="21594"/>
                  <a:pt x="163436" y="19745"/>
                </a:cubicBezTo>
                <a:cubicBezTo>
                  <a:pt x="168753" y="17896"/>
                  <a:pt x="172220" y="17896"/>
                  <a:pt x="177537" y="17665"/>
                </a:cubicBezTo>
                <a:cubicBezTo>
                  <a:pt x="182854" y="17434"/>
                  <a:pt x="190367" y="18936"/>
                  <a:pt x="195337" y="18358"/>
                </a:cubicBezTo>
                <a:cubicBezTo>
                  <a:pt x="200307" y="17780"/>
                  <a:pt x="202426" y="16008"/>
                  <a:pt x="207358" y="14197"/>
                </a:cubicBezTo>
                <a:cubicBezTo>
                  <a:pt x="212290" y="12386"/>
                  <a:pt x="218454" y="9420"/>
                  <a:pt x="224927" y="7494"/>
                </a:cubicBezTo>
                <a:cubicBezTo>
                  <a:pt x="231400" y="5568"/>
                  <a:pt x="237949" y="3872"/>
                  <a:pt x="246194" y="2639"/>
                </a:cubicBezTo>
                <a:cubicBezTo>
                  <a:pt x="254439" y="1406"/>
                  <a:pt x="264881" y="289"/>
                  <a:pt x="274397" y="96"/>
                </a:cubicBezTo>
                <a:cubicBezTo>
                  <a:pt x="283914" y="-97"/>
                  <a:pt x="295780" y="674"/>
                  <a:pt x="303293" y="1483"/>
                </a:cubicBezTo>
                <a:cubicBezTo>
                  <a:pt x="310806" y="2292"/>
                  <a:pt x="314543" y="3256"/>
                  <a:pt x="319475" y="4951"/>
                </a:cubicBezTo>
                <a:cubicBezTo>
                  <a:pt x="324407" y="6646"/>
                  <a:pt x="328915" y="9960"/>
                  <a:pt x="332883" y="11655"/>
                </a:cubicBezTo>
                <a:cubicBezTo>
                  <a:pt x="336851" y="13350"/>
                  <a:pt x="339741" y="14005"/>
                  <a:pt x="343285" y="15122"/>
                </a:cubicBezTo>
                <a:cubicBezTo>
                  <a:pt x="346830" y="16239"/>
                  <a:pt x="350605" y="17780"/>
                  <a:pt x="354150" y="18358"/>
                </a:cubicBezTo>
                <a:cubicBezTo>
                  <a:pt x="357695" y="18936"/>
                  <a:pt x="362819" y="18551"/>
                  <a:pt x="364553" y="18590"/>
                </a:cubicBezTo>
              </a:path>
            </a:pathLst>
          </a:custGeom>
          <a:noFill/>
          <a:ln cap="flat" cmpd="sng" w="28575">
            <a:solidFill>
              <a:schemeClr val="dk1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290" name="Google Shape;290;p35"/>
          <p:cNvSpPr txBox="1"/>
          <p:nvPr/>
        </p:nvSpPr>
        <p:spPr>
          <a:xfrm>
            <a:off x="56350" y="2682025"/>
            <a:ext cx="1311900" cy="240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Initial Height 1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91" name="Google Shape;291;p35"/>
          <p:cNvSpPr txBox="1"/>
          <p:nvPr/>
        </p:nvSpPr>
        <p:spPr>
          <a:xfrm>
            <a:off x="56350" y="4434625"/>
            <a:ext cx="1311900" cy="240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Initial Height 2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92" name="Google Shape;292;p35"/>
          <p:cNvSpPr txBox="1"/>
          <p:nvPr/>
        </p:nvSpPr>
        <p:spPr>
          <a:xfrm>
            <a:off x="1674600" y="1801875"/>
            <a:ext cx="1352400" cy="240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Final Height 1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93" name="Google Shape;293;p35"/>
          <p:cNvSpPr txBox="1"/>
          <p:nvPr/>
        </p:nvSpPr>
        <p:spPr>
          <a:xfrm>
            <a:off x="6248100" y="2874225"/>
            <a:ext cx="1352400" cy="240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Final Height 1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94" name="Google Shape;294;p35"/>
          <p:cNvSpPr txBox="1"/>
          <p:nvPr/>
        </p:nvSpPr>
        <p:spPr>
          <a:xfrm>
            <a:off x="1593600" y="4736225"/>
            <a:ext cx="1352400" cy="240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Final Height 2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95" name="Google Shape;295;p35"/>
          <p:cNvSpPr txBox="1"/>
          <p:nvPr/>
        </p:nvSpPr>
        <p:spPr>
          <a:xfrm>
            <a:off x="6314050" y="4244563"/>
            <a:ext cx="1352400" cy="240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Final Height 2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296" name="Google Shape;296;p35"/>
          <p:cNvPicPr preferRelativeResize="0"/>
          <p:nvPr/>
        </p:nvPicPr>
        <p:blipFill rotWithShape="1">
          <a:blip r:embed="rId3">
            <a:alphaModFix amt="19000"/>
          </a:blip>
          <a:srcRect b="34473" l="64372" r="1570" t="14393"/>
          <a:stretch/>
        </p:blipFill>
        <p:spPr>
          <a:xfrm>
            <a:off x="7858400" y="0"/>
            <a:ext cx="1190400" cy="13404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" name="Google Shape;301;p36"/>
          <p:cNvGrpSpPr/>
          <p:nvPr/>
        </p:nvGrpSpPr>
        <p:grpSpPr>
          <a:xfrm>
            <a:off x="4006100" y="3777925"/>
            <a:ext cx="1822600" cy="797400"/>
            <a:chOff x="5928025" y="1207850"/>
            <a:chExt cx="1822600" cy="797400"/>
          </a:xfrm>
        </p:grpSpPr>
        <p:sp>
          <p:nvSpPr>
            <p:cNvPr id="302" name="Google Shape;302;p36"/>
            <p:cNvSpPr txBox="1"/>
            <p:nvPr/>
          </p:nvSpPr>
          <p:spPr>
            <a:xfrm>
              <a:off x="6006639" y="1342159"/>
              <a:ext cx="1671900" cy="52680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-13948" l="-3029" r="-3029" t="-2329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800" u="none" cap="none" strike="noStrike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/>
            </a:p>
          </p:txBody>
        </p:sp>
        <p:sp>
          <p:nvSpPr>
            <p:cNvPr id="303" name="Google Shape;303;p36"/>
            <p:cNvSpPr/>
            <p:nvPr/>
          </p:nvSpPr>
          <p:spPr>
            <a:xfrm>
              <a:off x="5928025" y="1207850"/>
              <a:ext cx="1537200" cy="797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36"/>
            <p:cNvSpPr/>
            <p:nvPr/>
          </p:nvSpPr>
          <p:spPr>
            <a:xfrm>
              <a:off x="7378625" y="1588225"/>
              <a:ext cx="372000" cy="317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05" name="Google Shape;305;p36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Physical Intuition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</p:txBody>
      </p:sp>
      <p:sp>
        <p:nvSpPr>
          <p:cNvPr id="306" name="Google Shape;306;p36"/>
          <p:cNvSpPr txBox="1"/>
          <p:nvPr/>
        </p:nvSpPr>
        <p:spPr>
          <a:xfrm>
            <a:off x="986800" y="1069150"/>
            <a:ext cx="1265700" cy="10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307" name="Google Shape;307;p36"/>
          <p:cNvCxnSpPr/>
          <p:nvPr/>
        </p:nvCxnSpPr>
        <p:spPr>
          <a:xfrm rot="10800000">
            <a:off x="5800975" y="1959275"/>
            <a:ext cx="5700" cy="2328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08" name="Google Shape;308;p36"/>
          <p:cNvCxnSpPr/>
          <p:nvPr/>
        </p:nvCxnSpPr>
        <p:spPr>
          <a:xfrm>
            <a:off x="5806675" y="4288175"/>
            <a:ext cx="2612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09" name="Google Shape;309;p36"/>
          <p:cNvSpPr txBox="1"/>
          <p:nvPr/>
        </p:nvSpPr>
        <p:spPr>
          <a:xfrm>
            <a:off x="5633275" y="1588225"/>
            <a:ext cx="595200" cy="2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y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10" name="Google Shape;310;p36"/>
          <p:cNvSpPr txBox="1"/>
          <p:nvPr/>
        </p:nvSpPr>
        <p:spPr>
          <a:xfrm>
            <a:off x="8418775" y="4039675"/>
            <a:ext cx="595200" cy="2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x</a:t>
            </a:r>
            <a:endParaRPr sz="1800">
              <a:solidFill>
                <a:schemeClr val="dk2"/>
              </a:solidFill>
            </a:endParaRPr>
          </a:p>
        </p:txBody>
      </p:sp>
      <p:grpSp>
        <p:nvGrpSpPr>
          <p:cNvPr id="311" name="Google Shape;311;p36"/>
          <p:cNvGrpSpPr/>
          <p:nvPr/>
        </p:nvGrpSpPr>
        <p:grpSpPr>
          <a:xfrm>
            <a:off x="3640550" y="1801975"/>
            <a:ext cx="1822600" cy="797400"/>
            <a:chOff x="5928025" y="1207850"/>
            <a:chExt cx="1822600" cy="797400"/>
          </a:xfrm>
        </p:grpSpPr>
        <p:sp>
          <p:nvSpPr>
            <p:cNvPr id="312" name="Google Shape;312;p36"/>
            <p:cNvSpPr txBox="1"/>
            <p:nvPr/>
          </p:nvSpPr>
          <p:spPr>
            <a:xfrm>
              <a:off x="6006639" y="1342159"/>
              <a:ext cx="1671900" cy="52680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-13948" l="-3029" r="-3029" t="-2329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800" u="none" cap="none" strike="noStrike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/>
            </a:p>
          </p:txBody>
        </p:sp>
        <p:sp>
          <p:nvSpPr>
            <p:cNvPr id="313" name="Google Shape;313;p36"/>
            <p:cNvSpPr/>
            <p:nvPr/>
          </p:nvSpPr>
          <p:spPr>
            <a:xfrm>
              <a:off x="5928025" y="1207850"/>
              <a:ext cx="1537200" cy="797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36"/>
            <p:cNvSpPr/>
            <p:nvPr/>
          </p:nvSpPr>
          <p:spPr>
            <a:xfrm>
              <a:off x="7378625" y="1588225"/>
              <a:ext cx="372000" cy="317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5" name="Google Shape;315;p36"/>
          <p:cNvSpPr txBox="1"/>
          <p:nvPr/>
        </p:nvSpPr>
        <p:spPr>
          <a:xfrm>
            <a:off x="5316525" y="1844425"/>
            <a:ext cx="531600" cy="2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-</a:t>
            </a:r>
            <a:r>
              <a:rPr lang="en" sz="1800">
                <a:solidFill>
                  <a:schemeClr val="dk1"/>
                </a:solidFill>
              </a:rPr>
              <a:t> 4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16" name="Google Shape;316;p36"/>
          <p:cNvSpPr txBox="1"/>
          <p:nvPr/>
        </p:nvSpPr>
        <p:spPr>
          <a:xfrm>
            <a:off x="159325" y="876325"/>
            <a:ext cx="5207100" cy="28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Geostrophic Vorticity: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Plug in geostrophic wind balance into the vorticity equation.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You end up with a form of geostrophic vorticity that relates to the Laplacian of the geopotential height field.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Thus, if you locally change the vorticity at a location, you must also change the geopotential height (i.e. thickness) field! 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317" name="Google Shape;317;p36"/>
          <p:cNvCxnSpPr/>
          <p:nvPr/>
        </p:nvCxnSpPr>
        <p:spPr>
          <a:xfrm>
            <a:off x="5829775" y="4010775"/>
            <a:ext cx="3011100" cy="5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318" name="Google Shape;318;p36"/>
          <p:cNvCxnSpPr/>
          <p:nvPr/>
        </p:nvCxnSpPr>
        <p:spPr>
          <a:xfrm>
            <a:off x="5829775" y="3324975"/>
            <a:ext cx="3011100" cy="5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319" name="Google Shape;319;p36"/>
          <p:cNvCxnSpPr/>
          <p:nvPr/>
        </p:nvCxnSpPr>
        <p:spPr>
          <a:xfrm>
            <a:off x="5829775" y="3096375"/>
            <a:ext cx="3011100" cy="5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320" name="Google Shape;320;p36"/>
          <p:cNvCxnSpPr/>
          <p:nvPr/>
        </p:nvCxnSpPr>
        <p:spPr>
          <a:xfrm>
            <a:off x="5829775" y="2867775"/>
            <a:ext cx="3011100" cy="5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321" name="Google Shape;321;p36"/>
          <p:cNvCxnSpPr/>
          <p:nvPr/>
        </p:nvCxnSpPr>
        <p:spPr>
          <a:xfrm>
            <a:off x="5829775" y="2105775"/>
            <a:ext cx="3011100" cy="5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322" name="Google Shape;322;p36"/>
          <p:cNvSpPr txBox="1"/>
          <p:nvPr/>
        </p:nvSpPr>
        <p:spPr>
          <a:xfrm>
            <a:off x="5980050" y="1126950"/>
            <a:ext cx="3011100" cy="5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Consider this geopotential height field. What would vorticity look like?</a:t>
            </a:r>
            <a:endParaRPr sz="12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37"/>
          <p:cNvGrpSpPr/>
          <p:nvPr/>
        </p:nvGrpSpPr>
        <p:grpSpPr>
          <a:xfrm>
            <a:off x="4006100" y="3777925"/>
            <a:ext cx="1822600" cy="797400"/>
            <a:chOff x="5928025" y="1207850"/>
            <a:chExt cx="1822600" cy="797400"/>
          </a:xfrm>
        </p:grpSpPr>
        <p:sp>
          <p:nvSpPr>
            <p:cNvPr id="328" name="Google Shape;328;p37"/>
            <p:cNvSpPr txBox="1"/>
            <p:nvPr/>
          </p:nvSpPr>
          <p:spPr>
            <a:xfrm>
              <a:off x="6006639" y="1342159"/>
              <a:ext cx="1671900" cy="52680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-13948" l="-3029" r="-3029" t="-2329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800" u="none" cap="none" strike="noStrike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/>
            </a:p>
          </p:txBody>
        </p:sp>
        <p:sp>
          <p:nvSpPr>
            <p:cNvPr id="329" name="Google Shape;329;p37"/>
            <p:cNvSpPr/>
            <p:nvPr/>
          </p:nvSpPr>
          <p:spPr>
            <a:xfrm>
              <a:off x="5928025" y="1207850"/>
              <a:ext cx="1537200" cy="797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37"/>
            <p:cNvSpPr/>
            <p:nvPr/>
          </p:nvSpPr>
          <p:spPr>
            <a:xfrm>
              <a:off x="7378625" y="1588225"/>
              <a:ext cx="372000" cy="317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31" name="Google Shape;331;p37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Physical Intuition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</p:txBody>
      </p:sp>
      <p:sp>
        <p:nvSpPr>
          <p:cNvPr id="332" name="Google Shape;332;p37"/>
          <p:cNvSpPr txBox="1"/>
          <p:nvPr/>
        </p:nvSpPr>
        <p:spPr>
          <a:xfrm>
            <a:off x="986800" y="1069150"/>
            <a:ext cx="1265700" cy="10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333" name="Google Shape;333;p37"/>
          <p:cNvCxnSpPr/>
          <p:nvPr/>
        </p:nvCxnSpPr>
        <p:spPr>
          <a:xfrm rot="10800000">
            <a:off x="5800975" y="1959275"/>
            <a:ext cx="5700" cy="2328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34" name="Google Shape;334;p37"/>
          <p:cNvCxnSpPr/>
          <p:nvPr/>
        </p:nvCxnSpPr>
        <p:spPr>
          <a:xfrm>
            <a:off x="5806675" y="4288175"/>
            <a:ext cx="2612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35" name="Google Shape;335;p37"/>
          <p:cNvSpPr txBox="1"/>
          <p:nvPr/>
        </p:nvSpPr>
        <p:spPr>
          <a:xfrm>
            <a:off x="5633275" y="1588225"/>
            <a:ext cx="595200" cy="2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y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36" name="Google Shape;336;p37"/>
          <p:cNvSpPr txBox="1"/>
          <p:nvPr/>
        </p:nvSpPr>
        <p:spPr>
          <a:xfrm>
            <a:off x="8418775" y="4039675"/>
            <a:ext cx="595200" cy="2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x</a:t>
            </a:r>
            <a:endParaRPr sz="1800">
              <a:solidFill>
                <a:schemeClr val="dk2"/>
              </a:solidFill>
            </a:endParaRPr>
          </a:p>
        </p:txBody>
      </p:sp>
      <p:grpSp>
        <p:nvGrpSpPr>
          <p:cNvPr id="337" name="Google Shape;337;p37"/>
          <p:cNvGrpSpPr/>
          <p:nvPr/>
        </p:nvGrpSpPr>
        <p:grpSpPr>
          <a:xfrm>
            <a:off x="3640550" y="1801975"/>
            <a:ext cx="1822600" cy="797400"/>
            <a:chOff x="5928025" y="1207850"/>
            <a:chExt cx="1822600" cy="797400"/>
          </a:xfrm>
        </p:grpSpPr>
        <p:sp>
          <p:nvSpPr>
            <p:cNvPr id="338" name="Google Shape;338;p37"/>
            <p:cNvSpPr txBox="1"/>
            <p:nvPr/>
          </p:nvSpPr>
          <p:spPr>
            <a:xfrm>
              <a:off x="6006639" y="1342159"/>
              <a:ext cx="1671900" cy="52680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-13948" l="-3029" r="-3029" t="-2329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800" u="none" cap="none" strike="noStrike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/>
            </a:p>
          </p:txBody>
        </p:sp>
        <p:sp>
          <p:nvSpPr>
            <p:cNvPr id="339" name="Google Shape;339;p37"/>
            <p:cNvSpPr/>
            <p:nvPr/>
          </p:nvSpPr>
          <p:spPr>
            <a:xfrm>
              <a:off x="5928025" y="1207850"/>
              <a:ext cx="1537200" cy="797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37"/>
            <p:cNvSpPr/>
            <p:nvPr/>
          </p:nvSpPr>
          <p:spPr>
            <a:xfrm>
              <a:off x="7378625" y="1588225"/>
              <a:ext cx="372000" cy="317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1" name="Google Shape;341;p37"/>
          <p:cNvSpPr txBox="1"/>
          <p:nvPr/>
        </p:nvSpPr>
        <p:spPr>
          <a:xfrm>
            <a:off x="5316525" y="1844425"/>
            <a:ext cx="531600" cy="2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-</a:t>
            </a:r>
            <a:r>
              <a:rPr lang="en" sz="1800">
                <a:solidFill>
                  <a:schemeClr val="dk1"/>
                </a:solidFill>
              </a:rPr>
              <a:t> 4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42" name="Google Shape;342;p37"/>
          <p:cNvSpPr txBox="1"/>
          <p:nvPr/>
        </p:nvSpPr>
        <p:spPr>
          <a:xfrm>
            <a:off x="159325" y="876325"/>
            <a:ext cx="5207100" cy="28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Geostrophic Vorticity: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Plug in geostrophic wind balance into the vorticity equation.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You end up with a form of geostrophic vorticity that relates to the Laplacian of the geopotential height field.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Thus, if you locally change the vorticity at a location, you must also change the geopotential height (i.e. thickness) field! 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343" name="Google Shape;343;p37"/>
          <p:cNvCxnSpPr/>
          <p:nvPr/>
        </p:nvCxnSpPr>
        <p:spPr>
          <a:xfrm>
            <a:off x="5829775" y="4010775"/>
            <a:ext cx="3011100" cy="5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344" name="Google Shape;344;p37"/>
          <p:cNvCxnSpPr/>
          <p:nvPr/>
        </p:nvCxnSpPr>
        <p:spPr>
          <a:xfrm>
            <a:off x="5829775" y="3324975"/>
            <a:ext cx="3011100" cy="5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345" name="Google Shape;345;p37"/>
          <p:cNvCxnSpPr/>
          <p:nvPr/>
        </p:nvCxnSpPr>
        <p:spPr>
          <a:xfrm>
            <a:off x="5829775" y="3096375"/>
            <a:ext cx="3011100" cy="5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346" name="Google Shape;346;p37"/>
          <p:cNvCxnSpPr/>
          <p:nvPr/>
        </p:nvCxnSpPr>
        <p:spPr>
          <a:xfrm>
            <a:off x="5829775" y="2867775"/>
            <a:ext cx="3011100" cy="5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347" name="Google Shape;347;p37"/>
          <p:cNvCxnSpPr/>
          <p:nvPr/>
        </p:nvCxnSpPr>
        <p:spPr>
          <a:xfrm>
            <a:off x="5829775" y="2105775"/>
            <a:ext cx="3011100" cy="5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348" name="Google Shape;348;p37"/>
          <p:cNvSpPr txBox="1"/>
          <p:nvPr/>
        </p:nvSpPr>
        <p:spPr>
          <a:xfrm>
            <a:off x="5980050" y="1126950"/>
            <a:ext cx="3011100" cy="5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Consider this geopotential height field. What would vorticity look like?</a:t>
            </a:r>
            <a:endParaRPr sz="1200">
              <a:solidFill>
                <a:schemeClr val="dk2"/>
              </a:solidFill>
            </a:endParaRPr>
          </a:p>
        </p:txBody>
      </p:sp>
      <p:cxnSp>
        <p:nvCxnSpPr>
          <p:cNvPr id="349" name="Google Shape;349;p37"/>
          <p:cNvCxnSpPr/>
          <p:nvPr/>
        </p:nvCxnSpPr>
        <p:spPr>
          <a:xfrm>
            <a:off x="6136075" y="3103450"/>
            <a:ext cx="1982400" cy="57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50" name="Google Shape;350;p37"/>
          <p:cNvCxnSpPr/>
          <p:nvPr/>
        </p:nvCxnSpPr>
        <p:spPr>
          <a:xfrm flipH="1" rot="10800000">
            <a:off x="6136075" y="2340550"/>
            <a:ext cx="693600" cy="9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51" name="Google Shape;351;p37"/>
          <p:cNvCxnSpPr/>
          <p:nvPr/>
        </p:nvCxnSpPr>
        <p:spPr>
          <a:xfrm flipH="1" rot="10800000">
            <a:off x="6136075" y="3864550"/>
            <a:ext cx="693600" cy="9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52" name="Google Shape;352;p37"/>
          <p:cNvSpPr/>
          <p:nvPr/>
        </p:nvSpPr>
        <p:spPr>
          <a:xfrm>
            <a:off x="7326645" y="3265200"/>
            <a:ext cx="300600" cy="445200"/>
          </a:xfrm>
          <a:prstGeom prst="curvedLeft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37"/>
          <p:cNvSpPr/>
          <p:nvPr/>
        </p:nvSpPr>
        <p:spPr>
          <a:xfrm rot="10800000">
            <a:off x="6930020" y="3265200"/>
            <a:ext cx="300600" cy="445200"/>
          </a:xfrm>
          <a:prstGeom prst="curvedLeft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37"/>
          <p:cNvSpPr/>
          <p:nvPr/>
        </p:nvSpPr>
        <p:spPr>
          <a:xfrm flipH="1">
            <a:off x="6865331" y="2503200"/>
            <a:ext cx="313800" cy="445200"/>
          </a:xfrm>
          <a:prstGeom prst="curvedLeft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37"/>
          <p:cNvSpPr/>
          <p:nvPr/>
        </p:nvSpPr>
        <p:spPr>
          <a:xfrm flipH="1" rot="10800000">
            <a:off x="7279401" y="2503200"/>
            <a:ext cx="313800" cy="445200"/>
          </a:xfrm>
          <a:prstGeom prst="curvedLeft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37"/>
          <p:cNvSpPr txBox="1"/>
          <p:nvPr/>
        </p:nvSpPr>
        <p:spPr>
          <a:xfrm>
            <a:off x="7748475" y="2177700"/>
            <a:ext cx="1092300" cy="4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Positive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Vorticity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57" name="Google Shape;357;p37"/>
          <p:cNvSpPr txBox="1"/>
          <p:nvPr/>
        </p:nvSpPr>
        <p:spPr>
          <a:xfrm>
            <a:off x="7824675" y="3320700"/>
            <a:ext cx="1092300" cy="4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Negative</a:t>
            </a:r>
            <a:r>
              <a:rPr lang="en" sz="1800">
                <a:solidFill>
                  <a:schemeClr val="dk2"/>
                </a:solidFill>
              </a:rPr>
              <a:t>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Vorticity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58" name="Google Shape;358;p37"/>
          <p:cNvSpPr txBox="1"/>
          <p:nvPr/>
        </p:nvSpPr>
        <p:spPr>
          <a:xfrm>
            <a:off x="4006100" y="4416525"/>
            <a:ext cx="48672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C78D8"/>
                </a:solidFill>
              </a:rPr>
              <a:t>Use the thermal wind relation to confirm!</a:t>
            </a:r>
            <a:endParaRPr sz="1800">
              <a:solidFill>
                <a:srgbClr val="3C78D8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3" name="Google Shape;363;p38"/>
          <p:cNvGrpSpPr/>
          <p:nvPr/>
        </p:nvGrpSpPr>
        <p:grpSpPr>
          <a:xfrm>
            <a:off x="4006100" y="3777925"/>
            <a:ext cx="1822600" cy="797400"/>
            <a:chOff x="5928025" y="1207850"/>
            <a:chExt cx="1822600" cy="797400"/>
          </a:xfrm>
        </p:grpSpPr>
        <p:sp>
          <p:nvSpPr>
            <p:cNvPr id="364" name="Google Shape;364;p38"/>
            <p:cNvSpPr txBox="1"/>
            <p:nvPr/>
          </p:nvSpPr>
          <p:spPr>
            <a:xfrm>
              <a:off x="6006639" y="1342159"/>
              <a:ext cx="1671900" cy="52680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-13948" l="-3029" r="-3029" t="-2329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800" u="none" cap="none" strike="noStrike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/>
            </a:p>
          </p:txBody>
        </p:sp>
        <p:sp>
          <p:nvSpPr>
            <p:cNvPr id="365" name="Google Shape;365;p38"/>
            <p:cNvSpPr/>
            <p:nvPr/>
          </p:nvSpPr>
          <p:spPr>
            <a:xfrm>
              <a:off x="5928025" y="1207850"/>
              <a:ext cx="1537200" cy="797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38"/>
            <p:cNvSpPr/>
            <p:nvPr/>
          </p:nvSpPr>
          <p:spPr>
            <a:xfrm>
              <a:off x="7378625" y="1588225"/>
              <a:ext cx="372000" cy="317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7" name="Google Shape;367;p38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Physical Intuition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</p:txBody>
      </p:sp>
      <p:sp>
        <p:nvSpPr>
          <p:cNvPr id="368" name="Google Shape;368;p38"/>
          <p:cNvSpPr txBox="1"/>
          <p:nvPr/>
        </p:nvSpPr>
        <p:spPr>
          <a:xfrm>
            <a:off x="986800" y="1069150"/>
            <a:ext cx="1265700" cy="10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369" name="Google Shape;369;p38"/>
          <p:cNvCxnSpPr/>
          <p:nvPr/>
        </p:nvCxnSpPr>
        <p:spPr>
          <a:xfrm rot="10800000">
            <a:off x="5800975" y="1959275"/>
            <a:ext cx="5700" cy="2328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70" name="Google Shape;370;p38"/>
          <p:cNvCxnSpPr/>
          <p:nvPr/>
        </p:nvCxnSpPr>
        <p:spPr>
          <a:xfrm>
            <a:off x="5806675" y="4288175"/>
            <a:ext cx="2612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71" name="Google Shape;371;p38"/>
          <p:cNvSpPr txBox="1"/>
          <p:nvPr/>
        </p:nvSpPr>
        <p:spPr>
          <a:xfrm>
            <a:off x="5633275" y="1588225"/>
            <a:ext cx="595200" cy="2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y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72" name="Google Shape;372;p38"/>
          <p:cNvSpPr txBox="1"/>
          <p:nvPr/>
        </p:nvSpPr>
        <p:spPr>
          <a:xfrm>
            <a:off x="8418775" y="4039675"/>
            <a:ext cx="595200" cy="2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x</a:t>
            </a:r>
            <a:endParaRPr sz="1800">
              <a:solidFill>
                <a:schemeClr val="dk2"/>
              </a:solidFill>
            </a:endParaRPr>
          </a:p>
        </p:txBody>
      </p:sp>
      <p:grpSp>
        <p:nvGrpSpPr>
          <p:cNvPr id="373" name="Google Shape;373;p38"/>
          <p:cNvGrpSpPr/>
          <p:nvPr/>
        </p:nvGrpSpPr>
        <p:grpSpPr>
          <a:xfrm>
            <a:off x="3640550" y="1801975"/>
            <a:ext cx="1822600" cy="797400"/>
            <a:chOff x="5928025" y="1207850"/>
            <a:chExt cx="1822600" cy="797400"/>
          </a:xfrm>
        </p:grpSpPr>
        <p:sp>
          <p:nvSpPr>
            <p:cNvPr id="374" name="Google Shape;374;p38"/>
            <p:cNvSpPr txBox="1"/>
            <p:nvPr/>
          </p:nvSpPr>
          <p:spPr>
            <a:xfrm>
              <a:off x="6006639" y="1342159"/>
              <a:ext cx="1671900" cy="52680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-13948" l="-3029" r="-3029" t="-2329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800" u="none" cap="none" strike="noStrike"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/>
            </a:p>
          </p:txBody>
        </p:sp>
        <p:sp>
          <p:nvSpPr>
            <p:cNvPr id="375" name="Google Shape;375;p38"/>
            <p:cNvSpPr/>
            <p:nvPr/>
          </p:nvSpPr>
          <p:spPr>
            <a:xfrm>
              <a:off x="5928025" y="1207850"/>
              <a:ext cx="1537200" cy="797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38"/>
            <p:cNvSpPr/>
            <p:nvPr/>
          </p:nvSpPr>
          <p:spPr>
            <a:xfrm>
              <a:off x="7378625" y="1588225"/>
              <a:ext cx="372000" cy="317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77" name="Google Shape;377;p38"/>
          <p:cNvSpPr txBox="1"/>
          <p:nvPr/>
        </p:nvSpPr>
        <p:spPr>
          <a:xfrm>
            <a:off x="5316525" y="1844425"/>
            <a:ext cx="531600" cy="2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-</a:t>
            </a:r>
            <a:r>
              <a:rPr lang="en" sz="1800">
                <a:solidFill>
                  <a:schemeClr val="dk1"/>
                </a:solidFill>
              </a:rPr>
              <a:t> 4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78" name="Google Shape;378;p38"/>
          <p:cNvSpPr txBox="1"/>
          <p:nvPr/>
        </p:nvSpPr>
        <p:spPr>
          <a:xfrm>
            <a:off x="159325" y="876325"/>
            <a:ext cx="5207100" cy="28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Geostrophic Vorticity: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Plug in geostrophic wind balance into the vorticity equation.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You end up with a form of geostrophic vorticity that relates to the Laplacian of the geopotential height field.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Thus, if you locally change the vorticity at a location, you must also change the geopotential height (i.e. thickness) field! 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379" name="Google Shape;379;p38"/>
          <p:cNvCxnSpPr/>
          <p:nvPr/>
        </p:nvCxnSpPr>
        <p:spPr>
          <a:xfrm>
            <a:off x="5829775" y="4010775"/>
            <a:ext cx="3011100" cy="5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380" name="Google Shape;380;p38"/>
          <p:cNvCxnSpPr/>
          <p:nvPr/>
        </p:nvCxnSpPr>
        <p:spPr>
          <a:xfrm>
            <a:off x="5829775" y="2105775"/>
            <a:ext cx="3011100" cy="5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381" name="Google Shape;381;p38"/>
          <p:cNvSpPr txBox="1"/>
          <p:nvPr/>
        </p:nvSpPr>
        <p:spPr>
          <a:xfrm>
            <a:off x="5980050" y="1126950"/>
            <a:ext cx="3011100" cy="5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Consider this geopotential height field. What would vorticity look like?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382" name="Google Shape;382;p38"/>
          <p:cNvSpPr/>
          <p:nvPr/>
        </p:nvSpPr>
        <p:spPr>
          <a:xfrm>
            <a:off x="5835550" y="2643741"/>
            <a:ext cx="3207475" cy="885925"/>
          </a:xfrm>
          <a:custGeom>
            <a:rect b="b" l="l" r="r" t="t"/>
            <a:pathLst>
              <a:path extrusionOk="0" h="35437" w="128299">
                <a:moveTo>
                  <a:pt x="0" y="35032"/>
                </a:moveTo>
                <a:cubicBezTo>
                  <a:pt x="2774" y="35071"/>
                  <a:pt x="10018" y="35610"/>
                  <a:pt x="16645" y="35263"/>
                </a:cubicBezTo>
                <a:cubicBezTo>
                  <a:pt x="23272" y="34916"/>
                  <a:pt x="32903" y="34685"/>
                  <a:pt x="39761" y="32951"/>
                </a:cubicBezTo>
                <a:cubicBezTo>
                  <a:pt x="46619" y="31217"/>
                  <a:pt x="52707" y="27942"/>
                  <a:pt x="57793" y="24860"/>
                </a:cubicBezTo>
                <a:cubicBezTo>
                  <a:pt x="62879" y="21778"/>
                  <a:pt x="65845" y="17964"/>
                  <a:pt x="70276" y="14458"/>
                </a:cubicBezTo>
                <a:cubicBezTo>
                  <a:pt x="74707" y="10952"/>
                  <a:pt x="78213" y="6174"/>
                  <a:pt x="84377" y="3824"/>
                </a:cubicBezTo>
                <a:cubicBezTo>
                  <a:pt x="90542" y="1474"/>
                  <a:pt x="99943" y="973"/>
                  <a:pt x="107263" y="356"/>
                </a:cubicBezTo>
                <a:cubicBezTo>
                  <a:pt x="114583" y="-260"/>
                  <a:pt x="124793" y="164"/>
                  <a:pt x="128299" y="125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383" name="Google Shape;383;p38"/>
          <p:cNvSpPr/>
          <p:nvPr/>
        </p:nvSpPr>
        <p:spPr>
          <a:xfrm>
            <a:off x="5835550" y="2338941"/>
            <a:ext cx="3207475" cy="885925"/>
          </a:xfrm>
          <a:custGeom>
            <a:rect b="b" l="l" r="r" t="t"/>
            <a:pathLst>
              <a:path extrusionOk="0" h="35437" w="128299">
                <a:moveTo>
                  <a:pt x="0" y="35032"/>
                </a:moveTo>
                <a:cubicBezTo>
                  <a:pt x="2774" y="35071"/>
                  <a:pt x="10018" y="35610"/>
                  <a:pt x="16645" y="35263"/>
                </a:cubicBezTo>
                <a:cubicBezTo>
                  <a:pt x="23272" y="34916"/>
                  <a:pt x="32903" y="34685"/>
                  <a:pt x="39761" y="32951"/>
                </a:cubicBezTo>
                <a:cubicBezTo>
                  <a:pt x="46619" y="31217"/>
                  <a:pt x="52707" y="27942"/>
                  <a:pt x="57793" y="24860"/>
                </a:cubicBezTo>
                <a:cubicBezTo>
                  <a:pt x="62879" y="21778"/>
                  <a:pt x="65845" y="17964"/>
                  <a:pt x="70276" y="14458"/>
                </a:cubicBezTo>
                <a:cubicBezTo>
                  <a:pt x="74707" y="10952"/>
                  <a:pt x="78213" y="6174"/>
                  <a:pt x="84377" y="3824"/>
                </a:cubicBezTo>
                <a:cubicBezTo>
                  <a:pt x="90542" y="1474"/>
                  <a:pt x="99943" y="973"/>
                  <a:pt x="107263" y="356"/>
                </a:cubicBezTo>
                <a:cubicBezTo>
                  <a:pt x="114583" y="-260"/>
                  <a:pt x="124793" y="164"/>
                  <a:pt x="128299" y="125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384" name="Google Shape;384;p38"/>
          <p:cNvSpPr/>
          <p:nvPr/>
        </p:nvSpPr>
        <p:spPr>
          <a:xfrm>
            <a:off x="5835550" y="2948541"/>
            <a:ext cx="3207475" cy="885925"/>
          </a:xfrm>
          <a:custGeom>
            <a:rect b="b" l="l" r="r" t="t"/>
            <a:pathLst>
              <a:path extrusionOk="0" h="35437" w="128299">
                <a:moveTo>
                  <a:pt x="0" y="35032"/>
                </a:moveTo>
                <a:cubicBezTo>
                  <a:pt x="2774" y="35071"/>
                  <a:pt x="10018" y="35610"/>
                  <a:pt x="16645" y="35263"/>
                </a:cubicBezTo>
                <a:cubicBezTo>
                  <a:pt x="23272" y="34916"/>
                  <a:pt x="32903" y="34685"/>
                  <a:pt x="39761" y="32951"/>
                </a:cubicBezTo>
                <a:cubicBezTo>
                  <a:pt x="46619" y="31217"/>
                  <a:pt x="52707" y="27942"/>
                  <a:pt x="57793" y="24860"/>
                </a:cubicBezTo>
                <a:cubicBezTo>
                  <a:pt x="62879" y="21778"/>
                  <a:pt x="65845" y="17964"/>
                  <a:pt x="70276" y="14458"/>
                </a:cubicBezTo>
                <a:cubicBezTo>
                  <a:pt x="74707" y="10952"/>
                  <a:pt x="78213" y="6174"/>
                  <a:pt x="84377" y="3824"/>
                </a:cubicBezTo>
                <a:cubicBezTo>
                  <a:pt x="90542" y="1474"/>
                  <a:pt x="99943" y="973"/>
                  <a:pt x="107263" y="356"/>
                </a:cubicBezTo>
                <a:cubicBezTo>
                  <a:pt x="114583" y="-260"/>
                  <a:pt x="124793" y="164"/>
                  <a:pt x="128299" y="125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385" name="Google Shape;385;p38"/>
          <p:cNvSpPr txBox="1"/>
          <p:nvPr/>
        </p:nvSpPr>
        <p:spPr>
          <a:xfrm>
            <a:off x="2576075" y="4416525"/>
            <a:ext cx="62973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3C78D8"/>
                </a:solidFill>
              </a:rPr>
              <a:t>If we change the geopotential height field, how will the vorticity field change (and vise versa)? </a:t>
            </a:r>
            <a:endParaRPr b="1" sz="1800">
              <a:solidFill>
                <a:srgbClr val="3C78D8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9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QG Vorticity and Thermo Equations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</p:txBody>
      </p:sp>
      <p:sp>
        <p:nvSpPr>
          <p:cNvPr id="391" name="Google Shape;391;p39"/>
          <p:cNvSpPr txBox="1"/>
          <p:nvPr/>
        </p:nvSpPr>
        <p:spPr>
          <a:xfrm>
            <a:off x="4179826" y="943823"/>
            <a:ext cx="2198700" cy="7974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7999" l="-2028" r="-3369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392" name="Google Shape;392;p39"/>
          <p:cNvSpPr txBox="1"/>
          <p:nvPr/>
        </p:nvSpPr>
        <p:spPr>
          <a:xfrm>
            <a:off x="1388760" y="1103725"/>
            <a:ext cx="2462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QG vorticity equation</a:t>
            </a:r>
            <a:endParaRPr b="1"/>
          </a:p>
        </p:txBody>
      </p:sp>
      <p:sp>
        <p:nvSpPr>
          <p:cNvPr id="393" name="Google Shape;393;p39"/>
          <p:cNvSpPr txBox="1"/>
          <p:nvPr/>
        </p:nvSpPr>
        <p:spPr>
          <a:xfrm>
            <a:off x="2454500" y="1973300"/>
            <a:ext cx="2288700" cy="7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Rate of change of absolute vorticity 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94" name="Google Shape;394;p39"/>
          <p:cNvSpPr txBox="1"/>
          <p:nvPr/>
        </p:nvSpPr>
        <p:spPr>
          <a:xfrm>
            <a:off x="6056650" y="1927050"/>
            <a:ext cx="3209100" cy="7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Vertical motion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(or convergence/divergence)</a:t>
            </a:r>
            <a:endParaRPr sz="1800">
              <a:solidFill>
                <a:schemeClr val="dk1"/>
              </a:solidFill>
            </a:endParaRPr>
          </a:p>
        </p:txBody>
      </p:sp>
      <p:cxnSp>
        <p:nvCxnSpPr>
          <p:cNvPr id="395" name="Google Shape;395;p39"/>
          <p:cNvCxnSpPr>
            <a:stCxn id="393" idx="0"/>
          </p:cNvCxnSpPr>
          <p:nvPr/>
        </p:nvCxnSpPr>
        <p:spPr>
          <a:xfrm flipH="1" rot="10800000">
            <a:off x="3598850" y="1554500"/>
            <a:ext cx="725700" cy="418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96" name="Google Shape;396;p39"/>
          <p:cNvCxnSpPr/>
          <p:nvPr/>
        </p:nvCxnSpPr>
        <p:spPr>
          <a:xfrm rot="10800000">
            <a:off x="6463000" y="1543075"/>
            <a:ext cx="421800" cy="439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97" name="Google Shape;397;p39"/>
          <p:cNvSpPr txBox="1"/>
          <p:nvPr/>
        </p:nvSpPr>
        <p:spPr>
          <a:xfrm>
            <a:off x="5121375" y="2967250"/>
            <a:ext cx="1687200" cy="6474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-8699" l="-2939" r="0" t="-2169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398" name="Google Shape;398;p39"/>
          <p:cNvSpPr txBox="1"/>
          <p:nvPr/>
        </p:nvSpPr>
        <p:spPr>
          <a:xfrm>
            <a:off x="1843050" y="3139825"/>
            <a:ext cx="3278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QG thermodynamic equation</a:t>
            </a:r>
            <a:endParaRPr b="1"/>
          </a:p>
        </p:txBody>
      </p:sp>
      <p:sp>
        <p:nvSpPr>
          <p:cNvPr id="399" name="Google Shape;399;p39"/>
          <p:cNvSpPr txBox="1"/>
          <p:nvPr/>
        </p:nvSpPr>
        <p:spPr>
          <a:xfrm>
            <a:off x="3140300" y="4106900"/>
            <a:ext cx="2288700" cy="7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Rate of change of temperature </a:t>
            </a:r>
            <a:endParaRPr sz="1800">
              <a:solidFill>
                <a:schemeClr val="dk1"/>
              </a:solidFill>
            </a:endParaRPr>
          </a:p>
        </p:txBody>
      </p:sp>
      <p:cxnSp>
        <p:nvCxnSpPr>
          <p:cNvPr id="400" name="Google Shape;400;p39"/>
          <p:cNvCxnSpPr>
            <a:stCxn id="399" idx="0"/>
          </p:cNvCxnSpPr>
          <p:nvPr/>
        </p:nvCxnSpPr>
        <p:spPr>
          <a:xfrm flipH="1" rot="10800000">
            <a:off x="4284650" y="3688100"/>
            <a:ext cx="725700" cy="418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01" name="Google Shape;401;p39"/>
          <p:cNvSpPr txBox="1"/>
          <p:nvPr/>
        </p:nvSpPr>
        <p:spPr>
          <a:xfrm>
            <a:off x="6132850" y="3908250"/>
            <a:ext cx="3159900" cy="7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Vertical motion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(or expansion/contraction from vertical motion)</a:t>
            </a:r>
            <a:endParaRPr sz="1800">
              <a:solidFill>
                <a:schemeClr val="dk1"/>
              </a:solidFill>
            </a:endParaRPr>
          </a:p>
        </p:txBody>
      </p:sp>
      <p:cxnSp>
        <p:nvCxnSpPr>
          <p:cNvPr id="402" name="Google Shape;402;p39"/>
          <p:cNvCxnSpPr/>
          <p:nvPr/>
        </p:nvCxnSpPr>
        <p:spPr>
          <a:xfrm rot="10800000">
            <a:off x="6539200" y="3524275"/>
            <a:ext cx="421800" cy="439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403" name="Google Shape;403;p39"/>
          <p:cNvPicPr preferRelativeResize="0"/>
          <p:nvPr/>
        </p:nvPicPr>
        <p:blipFill rotWithShape="1">
          <a:blip r:embed="rId5">
            <a:alphaModFix amt="97000"/>
          </a:blip>
          <a:srcRect b="34473" l="64372" r="1570" t="14393"/>
          <a:stretch/>
        </p:blipFill>
        <p:spPr>
          <a:xfrm>
            <a:off x="0" y="3792475"/>
            <a:ext cx="1190400" cy="1340435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39"/>
          <p:cNvSpPr/>
          <p:nvPr/>
        </p:nvSpPr>
        <p:spPr>
          <a:xfrm>
            <a:off x="85250" y="3064700"/>
            <a:ext cx="1473600" cy="473700"/>
          </a:xfrm>
          <a:prstGeom prst="wedgeRectCallout">
            <a:avLst>
              <a:gd fmla="val -21763" name="adj1"/>
              <a:gd fmla="val 89714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39"/>
          <p:cNvSpPr txBox="1"/>
          <p:nvPr/>
        </p:nvSpPr>
        <p:spPr>
          <a:xfrm>
            <a:off x="85250" y="3064700"/>
            <a:ext cx="14736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See Bluestein Vol. 1 page 329 for details 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0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QG Height Tendency Equation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</p:txBody>
      </p:sp>
      <p:sp>
        <p:nvSpPr>
          <p:cNvPr id="411" name="Google Shape;411;p40"/>
          <p:cNvSpPr txBox="1"/>
          <p:nvPr/>
        </p:nvSpPr>
        <p:spPr>
          <a:xfrm>
            <a:off x="103650" y="3010850"/>
            <a:ext cx="2535900" cy="7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2nd derivative operator</a:t>
            </a:r>
            <a:endParaRPr sz="1800">
              <a:solidFill>
                <a:schemeClr val="dk1"/>
              </a:solidFill>
            </a:endParaRPr>
          </a:p>
        </p:txBody>
      </p:sp>
      <p:cxnSp>
        <p:nvCxnSpPr>
          <p:cNvPr id="412" name="Google Shape;412;p40"/>
          <p:cNvCxnSpPr/>
          <p:nvPr/>
        </p:nvCxnSpPr>
        <p:spPr>
          <a:xfrm flipH="1" rot="10800000">
            <a:off x="773725" y="2242950"/>
            <a:ext cx="507900" cy="663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13" name="Google Shape;413;p40"/>
          <p:cNvSpPr txBox="1"/>
          <p:nvPr/>
        </p:nvSpPr>
        <p:spPr>
          <a:xfrm>
            <a:off x="2445050" y="3371175"/>
            <a:ext cx="3159900" cy="7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Absolute vorticity advection</a:t>
            </a:r>
            <a:endParaRPr sz="1800">
              <a:solidFill>
                <a:schemeClr val="dk1"/>
              </a:solidFill>
            </a:endParaRPr>
          </a:p>
        </p:txBody>
      </p:sp>
      <p:cxnSp>
        <p:nvCxnSpPr>
          <p:cNvPr id="414" name="Google Shape;414;p40"/>
          <p:cNvCxnSpPr>
            <a:stCxn id="413" idx="0"/>
          </p:cNvCxnSpPr>
          <p:nvPr/>
        </p:nvCxnSpPr>
        <p:spPr>
          <a:xfrm rot="10800000">
            <a:off x="4006700" y="2355075"/>
            <a:ext cx="18300" cy="1016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15" name="Google Shape;415;p40"/>
          <p:cNvSpPr txBox="1"/>
          <p:nvPr/>
        </p:nvSpPr>
        <p:spPr>
          <a:xfrm>
            <a:off x="-967972" y="1485541"/>
            <a:ext cx="10728300" cy="6531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320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416" name="Google Shape;416;p40"/>
          <p:cNvSpPr txBox="1"/>
          <p:nvPr/>
        </p:nvSpPr>
        <p:spPr>
          <a:xfrm>
            <a:off x="4883450" y="2837775"/>
            <a:ext cx="3159900" cy="7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Differential thermal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advection</a:t>
            </a:r>
            <a:endParaRPr sz="1800">
              <a:solidFill>
                <a:schemeClr val="dk1"/>
              </a:solidFill>
            </a:endParaRPr>
          </a:p>
        </p:txBody>
      </p:sp>
      <p:cxnSp>
        <p:nvCxnSpPr>
          <p:cNvPr id="417" name="Google Shape;417;p40"/>
          <p:cNvCxnSpPr>
            <a:stCxn id="416" idx="0"/>
          </p:cNvCxnSpPr>
          <p:nvPr/>
        </p:nvCxnSpPr>
        <p:spPr>
          <a:xfrm flipH="1" rot="10800000">
            <a:off x="6463400" y="2202675"/>
            <a:ext cx="13800" cy="635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18" name="Google Shape;418;p40"/>
          <p:cNvSpPr txBox="1"/>
          <p:nvPr/>
        </p:nvSpPr>
        <p:spPr>
          <a:xfrm>
            <a:off x="7061125" y="3444825"/>
            <a:ext cx="18432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Diabatic heating</a:t>
            </a:r>
            <a:endParaRPr sz="1800">
              <a:solidFill>
                <a:schemeClr val="dk1"/>
              </a:solidFill>
            </a:endParaRPr>
          </a:p>
        </p:txBody>
      </p:sp>
      <p:cxnSp>
        <p:nvCxnSpPr>
          <p:cNvPr id="419" name="Google Shape;419;p40"/>
          <p:cNvCxnSpPr>
            <a:stCxn id="418" idx="0"/>
          </p:cNvCxnSpPr>
          <p:nvPr/>
        </p:nvCxnSpPr>
        <p:spPr>
          <a:xfrm flipH="1" rot="10800000">
            <a:off x="7982725" y="2237325"/>
            <a:ext cx="31500" cy="1207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41"/>
          <p:cNvSpPr txBox="1"/>
          <p:nvPr>
            <p:ph type="title"/>
          </p:nvPr>
        </p:nvSpPr>
        <p:spPr>
          <a:xfrm>
            <a:off x="628650" y="-132859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b="1" lang="en">
                <a:solidFill>
                  <a:srgbClr val="FF0000"/>
                </a:solidFill>
              </a:rPr>
              <a:t>QG Height Tendency Equation</a:t>
            </a:r>
            <a:endParaRPr/>
          </a:p>
        </p:txBody>
      </p:sp>
      <p:sp>
        <p:nvSpPr>
          <p:cNvPr id="425" name="Google Shape;425;p41"/>
          <p:cNvSpPr txBox="1"/>
          <p:nvPr>
            <p:ph idx="1" type="body"/>
          </p:nvPr>
        </p:nvSpPr>
        <p:spPr>
          <a:xfrm>
            <a:off x="335603" y="1335122"/>
            <a:ext cx="8521500" cy="37428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-889" r="0" t="-2029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17145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 </a:t>
            </a:r>
            <a:endParaRPr/>
          </a:p>
        </p:txBody>
      </p:sp>
      <p:sp>
        <p:nvSpPr>
          <p:cNvPr id="426" name="Google Shape;426;p41"/>
          <p:cNvSpPr txBox="1"/>
          <p:nvPr/>
        </p:nvSpPr>
        <p:spPr>
          <a:xfrm>
            <a:off x="548833" y="608468"/>
            <a:ext cx="8046300" cy="4899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-13209" l="0" r="0" t="0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41"/>
          <p:cNvSpPr txBox="1"/>
          <p:nvPr/>
        </p:nvSpPr>
        <p:spPr>
          <a:xfrm>
            <a:off x="2272553" y="1098218"/>
            <a:ext cx="52530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                                         B                                             C                              D 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41"/>
          <p:cNvSpPr txBox="1"/>
          <p:nvPr/>
        </p:nvSpPr>
        <p:spPr>
          <a:xfrm>
            <a:off x="6031006" y="608468"/>
            <a:ext cx="4572000" cy="4641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-5999" l="0" r="0" t="0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42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QG X Breakdown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</p:txBody>
      </p:sp>
      <p:sp>
        <p:nvSpPr>
          <p:cNvPr id="434" name="Google Shape;434;p42"/>
          <p:cNvSpPr txBox="1"/>
          <p:nvPr/>
        </p:nvSpPr>
        <p:spPr>
          <a:xfrm>
            <a:off x="1927628" y="875941"/>
            <a:ext cx="10728300" cy="6531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320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435" name="Google Shape;435;p42"/>
          <p:cNvSpPr/>
          <p:nvPr/>
        </p:nvSpPr>
        <p:spPr>
          <a:xfrm>
            <a:off x="5205850" y="910325"/>
            <a:ext cx="6045000" cy="71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42"/>
          <p:cNvSpPr txBox="1"/>
          <p:nvPr/>
        </p:nvSpPr>
        <p:spPr>
          <a:xfrm>
            <a:off x="159325" y="1257325"/>
            <a:ext cx="6439200" cy="28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2nd Derivative Operator</a:t>
            </a:r>
            <a:r>
              <a:rPr b="1" lang="en" sz="1800">
                <a:solidFill>
                  <a:schemeClr val="dk2"/>
                </a:solidFill>
              </a:rPr>
              <a:t>: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On synoptic scales, we can roughly assume that the height field (and thus the height tendency field) is sinusoidal.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Take the second derivative of a sine function: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457200" lvl="0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d(d(sin(x)))</a:t>
            </a:r>
            <a:endParaRPr sz="1800">
              <a:solidFill>
                <a:schemeClr val="dk2"/>
              </a:solidFill>
            </a:endParaRPr>
          </a:p>
          <a:p>
            <a:pPr indent="457200" lvl="0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457200" lvl="0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= d(cos(x)) </a:t>
            </a:r>
            <a:endParaRPr sz="1800">
              <a:solidFill>
                <a:schemeClr val="dk2"/>
              </a:solidFill>
            </a:endParaRPr>
          </a:p>
          <a:p>
            <a:pPr indent="457200" lvl="0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457200" lvl="0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= -sin(x)  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437" name="Google Shape;437;p42"/>
          <p:cNvSpPr txBox="1"/>
          <p:nvPr/>
        </p:nvSpPr>
        <p:spPr>
          <a:xfrm>
            <a:off x="5271075" y="3585025"/>
            <a:ext cx="3159900" cy="7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This assumption turns the 2nd derivative operation into a simple minus sign!</a:t>
            </a:r>
            <a:endParaRPr b="1" sz="1800">
              <a:solidFill>
                <a:schemeClr val="dk1"/>
              </a:solidFill>
            </a:endParaRPr>
          </a:p>
        </p:txBody>
      </p:sp>
      <p:cxnSp>
        <p:nvCxnSpPr>
          <p:cNvPr id="438" name="Google Shape;438;p42"/>
          <p:cNvCxnSpPr/>
          <p:nvPr/>
        </p:nvCxnSpPr>
        <p:spPr>
          <a:xfrm flipH="1" rot="10800000">
            <a:off x="3529650" y="4126350"/>
            <a:ext cx="1728000" cy="393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43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QG X Breakdown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</p:txBody>
      </p:sp>
      <p:sp>
        <p:nvSpPr>
          <p:cNvPr id="444" name="Google Shape;444;p43"/>
          <p:cNvSpPr txBox="1"/>
          <p:nvPr/>
        </p:nvSpPr>
        <p:spPr>
          <a:xfrm>
            <a:off x="-545872" y="678366"/>
            <a:ext cx="10728300" cy="6531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320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445" name="Google Shape;445;p43"/>
          <p:cNvSpPr/>
          <p:nvPr/>
        </p:nvSpPr>
        <p:spPr>
          <a:xfrm>
            <a:off x="5531800" y="712750"/>
            <a:ext cx="3600600" cy="71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43"/>
          <p:cNvSpPr/>
          <p:nvPr/>
        </p:nvSpPr>
        <p:spPr>
          <a:xfrm>
            <a:off x="-667150" y="646575"/>
            <a:ext cx="3600600" cy="71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43"/>
          <p:cNvSpPr txBox="1"/>
          <p:nvPr/>
        </p:nvSpPr>
        <p:spPr>
          <a:xfrm>
            <a:off x="-545872" y="1620366"/>
            <a:ext cx="10728300" cy="6531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-942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448" name="Google Shape;448;p43"/>
          <p:cNvSpPr/>
          <p:nvPr/>
        </p:nvSpPr>
        <p:spPr>
          <a:xfrm>
            <a:off x="1362450" y="1588575"/>
            <a:ext cx="1989900" cy="71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p43"/>
          <p:cNvSpPr/>
          <p:nvPr/>
        </p:nvSpPr>
        <p:spPr>
          <a:xfrm>
            <a:off x="5317575" y="1665850"/>
            <a:ext cx="2910600" cy="71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43"/>
          <p:cNvSpPr txBox="1"/>
          <p:nvPr/>
        </p:nvSpPr>
        <p:spPr>
          <a:xfrm>
            <a:off x="4775" y="2132750"/>
            <a:ext cx="6439200" cy="28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Advection of absolute vorticity</a:t>
            </a:r>
            <a:r>
              <a:rPr b="1" lang="en" sz="1800">
                <a:solidFill>
                  <a:schemeClr val="dk2"/>
                </a:solidFill>
              </a:rPr>
              <a:t>:</a:t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This considers both relative vorticity (related to the height field) and planetary vorticity (related to the Coriolis force).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Here we see how moving the height field (more specifically, the Laplacian of the height field) can change the height field. 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457200" lvl="0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451" name="Google Shape;451;p43"/>
          <p:cNvSpPr txBox="1"/>
          <p:nvPr/>
        </p:nvSpPr>
        <p:spPr>
          <a:xfrm>
            <a:off x="3903175" y="1407675"/>
            <a:ext cx="1155900" cy="6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OR</a:t>
            </a:r>
            <a:endParaRPr b="1" sz="1800">
              <a:solidFill>
                <a:schemeClr val="dk2"/>
              </a:solidFill>
            </a:endParaRPr>
          </a:p>
        </p:txBody>
      </p:sp>
      <p:sp>
        <p:nvSpPr>
          <p:cNvPr id="452" name="Google Shape;452;p43"/>
          <p:cNvSpPr/>
          <p:nvPr/>
        </p:nvSpPr>
        <p:spPr>
          <a:xfrm>
            <a:off x="6434171" y="2413167"/>
            <a:ext cx="2608929" cy="1055525"/>
          </a:xfrm>
          <a:custGeom>
            <a:rect b="b" l="l" r="r" t="t"/>
            <a:pathLst>
              <a:path extrusionOk="0" h="42221" w="114716">
                <a:moveTo>
                  <a:pt x="0" y="17208"/>
                </a:moveTo>
                <a:cubicBezTo>
                  <a:pt x="3660" y="20406"/>
                  <a:pt x="14799" y="32234"/>
                  <a:pt x="21961" y="36395"/>
                </a:cubicBezTo>
                <a:cubicBezTo>
                  <a:pt x="29123" y="40556"/>
                  <a:pt x="37036" y="42559"/>
                  <a:pt x="42973" y="42174"/>
                </a:cubicBezTo>
                <a:cubicBezTo>
                  <a:pt x="48910" y="41789"/>
                  <a:pt x="53464" y="37165"/>
                  <a:pt x="57585" y="34083"/>
                </a:cubicBezTo>
                <a:cubicBezTo>
                  <a:pt x="61706" y="31001"/>
                  <a:pt x="63312" y="28420"/>
                  <a:pt x="67700" y="23681"/>
                </a:cubicBezTo>
                <a:cubicBezTo>
                  <a:pt x="72088" y="18942"/>
                  <a:pt x="78900" y="9579"/>
                  <a:pt x="83914" y="5649"/>
                </a:cubicBezTo>
                <a:cubicBezTo>
                  <a:pt x="88928" y="1719"/>
                  <a:pt x="92650" y="-515"/>
                  <a:pt x="97784" y="101"/>
                </a:cubicBezTo>
                <a:cubicBezTo>
                  <a:pt x="102918" y="718"/>
                  <a:pt x="111894" y="7807"/>
                  <a:pt x="114716" y="9348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53" name="Google Shape;453;p43"/>
          <p:cNvSpPr/>
          <p:nvPr/>
        </p:nvSpPr>
        <p:spPr>
          <a:xfrm>
            <a:off x="6623426" y="2089900"/>
            <a:ext cx="2419666" cy="1074875"/>
          </a:xfrm>
          <a:custGeom>
            <a:rect b="b" l="l" r="r" t="t"/>
            <a:pathLst>
              <a:path extrusionOk="0" h="42995" w="106394">
                <a:moveTo>
                  <a:pt x="0" y="16269"/>
                </a:moveTo>
                <a:cubicBezTo>
                  <a:pt x="2658" y="19814"/>
                  <a:pt x="10175" y="33095"/>
                  <a:pt x="15950" y="37536"/>
                </a:cubicBezTo>
                <a:cubicBezTo>
                  <a:pt x="21725" y="41977"/>
                  <a:pt x="29099" y="43365"/>
                  <a:pt x="34651" y="42913"/>
                </a:cubicBezTo>
                <a:cubicBezTo>
                  <a:pt x="40203" y="42461"/>
                  <a:pt x="45142" y="37904"/>
                  <a:pt x="49263" y="34822"/>
                </a:cubicBezTo>
                <a:cubicBezTo>
                  <a:pt x="53384" y="31740"/>
                  <a:pt x="55683" y="29169"/>
                  <a:pt x="59378" y="24420"/>
                </a:cubicBezTo>
                <a:cubicBezTo>
                  <a:pt x="63073" y="19671"/>
                  <a:pt x="66032" y="10385"/>
                  <a:pt x="71431" y="6329"/>
                </a:cubicBezTo>
                <a:cubicBezTo>
                  <a:pt x="76830" y="2274"/>
                  <a:pt x="85947" y="-539"/>
                  <a:pt x="91774" y="87"/>
                </a:cubicBezTo>
                <a:cubicBezTo>
                  <a:pt x="97601" y="713"/>
                  <a:pt x="103957" y="8420"/>
                  <a:pt x="106394" y="10087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54" name="Google Shape;454;p43"/>
          <p:cNvSpPr/>
          <p:nvPr/>
        </p:nvSpPr>
        <p:spPr>
          <a:xfrm>
            <a:off x="6308000" y="2703909"/>
            <a:ext cx="2735104" cy="1068450"/>
          </a:xfrm>
          <a:custGeom>
            <a:rect b="b" l="l" r="r" t="t"/>
            <a:pathLst>
              <a:path extrusionOk="0" h="42738" w="120264">
                <a:moveTo>
                  <a:pt x="0" y="17137"/>
                </a:moveTo>
                <a:cubicBezTo>
                  <a:pt x="4238" y="20142"/>
                  <a:pt x="17341" y="30901"/>
                  <a:pt x="25428" y="35168"/>
                </a:cubicBezTo>
                <a:cubicBezTo>
                  <a:pt x="33515" y="39435"/>
                  <a:pt x="42237" y="42824"/>
                  <a:pt x="48521" y="42737"/>
                </a:cubicBezTo>
                <a:cubicBezTo>
                  <a:pt x="54805" y="42650"/>
                  <a:pt x="59012" y="37728"/>
                  <a:pt x="63133" y="34646"/>
                </a:cubicBezTo>
                <a:cubicBezTo>
                  <a:pt x="67254" y="31564"/>
                  <a:pt x="69658" y="27750"/>
                  <a:pt x="73248" y="24244"/>
                </a:cubicBezTo>
                <a:cubicBezTo>
                  <a:pt x="76838" y="20738"/>
                  <a:pt x="79737" y="17646"/>
                  <a:pt x="84674" y="13610"/>
                </a:cubicBezTo>
                <a:cubicBezTo>
                  <a:pt x="89611" y="9575"/>
                  <a:pt x="96938" y="648"/>
                  <a:pt x="102870" y="31"/>
                </a:cubicBezTo>
                <a:cubicBezTo>
                  <a:pt x="108802" y="-585"/>
                  <a:pt x="117365" y="8264"/>
                  <a:pt x="120264" y="9911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55" name="Google Shape;455;p43"/>
          <p:cNvSpPr txBox="1"/>
          <p:nvPr/>
        </p:nvSpPr>
        <p:spPr>
          <a:xfrm>
            <a:off x="7180650" y="2640725"/>
            <a:ext cx="6300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X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456" name="Google Shape;456;p43"/>
          <p:cNvCxnSpPr/>
          <p:nvPr/>
        </p:nvCxnSpPr>
        <p:spPr>
          <a:xfrm flipH="1" rot="10800000">
            <a:off x="7388725" y="3132275"/>
            <a:ext cx="1028700" cy="17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57" name="Google Shape;457;p43"/>
          <p:cNvSpPr/>
          <p:nvPr/>
        </p:nvSpPr>
        <p:spPr>
          <a:xfrm>
            <a:off x="7255800" y="3086100"/>
            <a:ext cx="167700" cy="1452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p43"/>
          <p:cNvSpPr txBox="1"/>
          <p:nvPr/>
        </p:nvSpPr>
        <p:spPr>
          <a:xfrm>
            <a:off x="6579625" y="1501100"/>
            <a:ext cx="21729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Consider this case: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459" name="Google Shape;459;p43"/>
          <p:cNvSpPr txBox="1"/>
          <p:nvPr/>
        </p:nvSpPr>
        <p:spPr>
          <a:xfrm>
            <a:off x="7013075" y="4008475"/>
            <a:ext cx="10980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Vg = 0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Ug &gt; 0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460" name="Google Shape;460;p43"/>
          <p:cNvSpPr txBox="1"/>
          <p:nvPr/>
        </p:nvSpPr>
        <p:spPr>
          <a:xfrm>
            <a:off x="6746813" y="2447725"/>
            <a:ext cx="21729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</a:rPr>
              <a:t>Vorticity Maximum</a:t>
            </a:r>
            <a:endParaRPr sz="11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6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QG Height Tendency</a:t>
            </a:r>
            <a:endParaRPr b="1" sz="3600">
              <a:solidFill>
                <a:schemeClr val="dk2"/>
              </a:solidFill>
            </a:endParaRPr>
          </a:p>
        </p:txBody>
      </p:sp>
      <p:sp>
        <p:nvSpPr>
          <p:cNvPr id="137" name="Google Shape;137;p26"/>
          <p:cNvSpPr txBox="1"/>
          <p:nvPr/>
        </p:nvSpPr>
        <p:spPr>
          <a:xfrm>
            <a:off x="235525" y="1028725"/>
            <a:ext cx="4860300" cy="28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Why do we care?</a:t>
            </a:r>
            <a:r>
              <a:rPr lang="en" sz="1800">
                <a:solidFill>
                  <a:schemeClr val="dk2"/>
                </a:solidFill>
              </a:rPr>
              <a:t>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The QG height tendency equation allows us to anticipate: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The evolution of upper air and surface patterns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The evolution of certain severe weather parameters (e.g. shear, lift, etc…)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It is also relatively easy to use!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38" name="Google Shape;13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2925" y="1462100"/>
            <a:ext cx="4130276" cy="3097699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 txBox="1"/>
          <p:nvPr/>
        </p:nvSpPr>
        <p:spPr>
          <a:xfrm>
            <a:off x="4942925" y="1167400"/>
            <a:ext cx="41304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80000"/>
                </a:solidFill>
              </a:rPr>
              <a:t>What will this pattern look like in 12-24 hours?</a:t>
            </a:r>
            <a:endParaRPr>
              <a:solidFill>
                <a:srgbClr val="98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44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QG X Breakdown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</p:txBody>
      </p:sp>
      <p:sp>
        <p:nvSpPr>
          <p:cNvPr id="466" name="Google Shape;466;p44"/>
          <p:cNvSpPr txBox="1"/>
          <p:nvPr/>
        </p:nvSpPr>
        <p:spPr>
          <a:xfrm>
            <a:off x="-545872" y="678366"/>
            <a:ext cx="10728300" cy="6531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320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467" name="Google Shape;467;p44"/>
          <p:cNvSpPr/>
          <p:nvPr/>
        </p:nvSpPr>
        <p:spPr>
          <a:xfrm>
            <a:off x="5531800" y="712750"/>
            <a:ext cx="3600600" cy="71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p44"/>
          <p:cNvSpPr/>
          <p:nvPr/>
        </p:nvSpPr>
        <p:spPr>
          <a:xfrm>
            <a:off x="-667150" y="646575"/>
            <a:ext cx="3600600" cy="71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p44"/>
          <p:cNvSpPr txBox="1"/>
          <p:nvPr/>
        </p:nvSpPr>
        <p:spPr>
          <a:xfrm>
            <a:off x="-545872" y="1620366"/>
            <a:ext cx="10728300" cy="6531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-942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470" name="Google Shape;470;p44"/>
          <p:cNvSpPr/>
          <p:nvPr/>
        </p:nvSpPr>
        <p:spPr>
          <a:xfrm>
            <a:off x="1362450" y="1588575"/>
            <a:ext cx="1989900" cy="71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p44"/>
          <p:cNvSpPr/>
          <p:nvPr/>
        </p:nvSpPr>
        <p:spPr>
          <a:xfrm>
            <a:off x="5317575" y="1665850"/>
            <a:ext cx="2910600" cy="71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2" name="Google Shape;472;p44"/>
          <p:cNvSpPr txBox="1"/>
          <p:nvPr/>
        </p:nvSpPr>
        <p:spPr>
          <a:xfrm>
            <a:off x="4775" y="2132750"/>
            <a:ext cx="6777000" cy="28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Advection of absolute vorticity:</a:t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Advecting cyclonic vorticity (CVA) leads to </a:t>
            </a:r>
            <a:r>
              <a:rPr lang="en" sz="1800" u="sng">
                <a:solidFill>
                  <a:schemeClr val="dk2"/>
                </a:solidFill>
              </a:rPr>
              <a:t>height falls</a:t>
            </a:r>
            <a:endParaRPr sz="1800" u="sng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Advecting anticyclonic vorticity (AVA) leads to </a:t>
            </a:r>
            <a:r>
              <a:rPr lang="en" sz="1800" u="sng">
                <a:solidFill>
                  <a:schemeClr val="dk2"/>
                </a:solidFill>
              </a:rPr>
              <a:t>height rises </a:t>
            </a:r>
            <a:endParaRPr sz="1800" u="sng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457200" lvl="0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473" name="Google Shape;473;p44"/>
          <p:cNvSpPr txBox="1"/>
          <p:nvPr/>
        </p:nvSpPr>
        <p:spPr>
          <a:xfrm>
            <a:off x="3903175" y="1407675"/>
            <a:ext cx="1155900" cy="6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OR</a:t>
            </a:r>
            <a:endParaRPr b="1" sz="1800">
              <a:solidFill>
                <a:schemeClr val="dk2"/>
              </a:solidFill>
            </a:endParaRPr>
          </a:p>
        </p:txBody>
      </p:sp>
      <p:sp>
        <p:nvSpPr>
          <p:cNvPr id="474" name="Google Shape;474;p44"/>
          <p:cNvSpPr/>
          <p:nvPr/>
        </p:nvSpPr>
        <p:spPr>
          <a:xfrm>
            <a:off x="6434171" y="2413167"/>
            <a:ext cx="2608929" cy="1055525"/>
          </a:xfrm>
          <a:custGeom>
            <a:rect b="b" l="l" r="r" t="t"/>
            <a:pathLst>
              <a:path extrusionOk="0" h="42221" w="114716">
                <a:moveTo>
                  <a:pt x="0" y="17208"/>
                </a:moveTo>
                <a:cubicBezTo>
                  <a:pt x="3660" y="20406"/>
                  <a:pt x="14799" y="32234"/>
                  <a:pt x="21961" y="36395"/>
                </a:cubicBezTo>
                <a:cubicBezTo>
                  <a:pt x="29123" y="40556"/>
                  <a:pt x="37036" y="42559"/>
                  <a:pt x="42973" y="42174"/>
                </a:cubicBezTo>
                <a:cubicBezTo>
                  <a:pt x="48910" y="41789"/>
                  <a:pt x="53464" y="37165"/>
                  <a:pt x="57585" y="34083"/>
                </a:cubicBezTo>
                <a:cubicBezTo>
                  <a:pt x="61706" y="31001"/>
                  <a:pt x="63312" y="28420"/>
                  <a:pt x="67700" y="23681"/>
                </a:cubicBezTo>
                <a:cubicBezTo>
                  <a:pt x="72088" y="18942"/>
                  <a:pt x="78900" y="9579"/>
                  <a:pt x="83914" y="5649"/>
                </a:cubicBezTo>
                <a:cubicBezTo>
                  <a:pt x="88928" y="1719"/>
                  <a:pt x="92650" y="-515"/>
                  <a:pt x="97784" y="101"/>
                </a:cubicBezTo>
                <a:cubicBezTo>
                  <a:pt x="102918" y="718"/>
                  <a:pt x="111894" y="7807"/>
                  <a:pt x="114716" y="9348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75" name="Google Shape;475;p44"/>
          <p:cNvSpPr/>
          <p:nvPr/>
        </p:nvSpPr>
        <p:spPr>
          <a:xfrm>
            <a:off x="6623426" y="2089900"/>
            <a:ext cx="2419666" cy="1074875"/>
          </a:xfrm>
          <a:custGeom>
            <a:rect b="b" l="l" r="r" t="t"/>
            <a:pathLst>
              <a:path extrusionOk="0" h="42995" w="106394">
                <a:moveTo>
                  <a:pt x="0" y="16269"/>
                </a:moveTo>
                <a:cubicBezTo>
                  <a:pt x="2658" y="19814"/>
                  <a:pt x="10175" y="33095"/>
                  <a:pt x="15950" y="37536"/>
                </a:cubicBezTo>
                <a:cubicBezTo>
                  <a:pt x="21725" y="41977"/>
                  <a:pt x="29099" y="43365"/>
                  <a:pt x="34651" y="42913"/>
                </a:cubicBezTo>
                <a:cubicBezTo>
                  <a:pt x="40203" y="42461"/>
                  <a:pt x="45142" y="37904"/>
                  <a:pt x="49263" y="34822"/>
                </a:cubicBezTo>
                <a:cubicBezTo>
                  <a:pt x="53384" y="31740"/>
                  <a:pt x="55683" y="29169"/>
                  <a:pt x="59378" y="24420"/>
                </a:cubicBezTo>
                <a:cubicBezTo>
                  <a:pt x="63073" y="19671"/>
                  <a:pt x="66032" y="10385"/>
                  <a:pt x="71431" y="6329"/>
                </a:cubicBezTo>
                <a:cubicBezTo>
                  <a:pt x="76830" y="2274"/>
                  <a:pt x="85947" y="-539"/>
                  <a:pt x="91774" y="87"/>
                </a:cubicBezTo>
                <a:cubicBezTo>
                  <a:pt x="97601" y="713"/>
                  <a:pt x="103957" y="8420"/>
                  <a:pt x="106394" y="10087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76" name="Google Shape;476;p44"/>
          <p:cNvSpPr/>
          <p:nvPr/>
        </p:nvSpPr>
        <p:spPr>
          <a:xfrm>
            <a:off x="6308000" y="2703909"/>
            <a:ext cx="2735104" cy="1068450"/>
          </a:xfrm>
          <a:custGeom>
            <a:rect b="b" l="l" r="r" t="t"/>
            <a:pathLst>
              <a:path extrusionOk="0" h="42738" w="120264">
                <a:moveTo>
                  <a:pt x="0" y="17137"/>
                </a:moveTo>
                <a:cubicBezTo>
                  <a:pt x="4238" y="20142"/>
                  <a:pt x="17341" y="30901"/>
                  <a:pt x="25428" y="35168"/>
                </a:cubicBezTo>
                <a:cubicBezTo>
                  <a:pt x="33515" y="39435"/>
                  <a:pt x="42237" y="42824"/>
                  <a:pt x="48521" y="42737"/>
                </a:cubicBezTo>
                <a:cubicBezTo>
                  <a:pt x="54805" y="42650"/>
                  <a:pt x="59012" y="37728"/>
                  <a:pt x="63133" y="34646"/>
                </a:cubicBezTo>
                <a:cubicBezTo>
                  <a:pt x="67254" y="31564"/>
                  <a:pt x="69658" y="27750"/>
                  <a:pt x="73248" y="24244"/>
                </a:cubicBezTo>
                <a:cubicBezTo>
                  <a:pt x="76838" y="20738"/>
                  <a:pt x="79737" y="17646"/>
                  <a:pt x="84674" y="13610"/>
                </a:cubicBezTo>
                <a:cubicBezTo>
                  <a:pt x="89611" y="9575"/>
                  <a:pt x="96938" y="648"/>
                  <a:pt x="102870" y="31"/>
                </a:cubicBezTo>
                <a:cubicBezTo>
                  <a:pt x="108802" y="-585"/>
                  <a:pt x="117365" y="8264"/>
                  <a:pt x="120264" y="9911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77" name="Google Shape;477;p44"/>
          <p:cNvSpPr txBox="1"/>
          <p:nvPr/>
        </p:nvSpPr>
        <p:spPr>
          <a:xfrm>
            <a:off x="7180650" y="2640725"/>
            <a:ext cx="6300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X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478" name="Google Shape;478;p44"/>
          <p:cNvCxnSpPr/>
          <p:nvPr/>
        </p:nvCxnSpPr>
        <p:spPr>
          <a:xfrm flipH="1" rot="10800000">
            <a:off x="7388725" y="3132275"/>
            <a:ext cx="1028700" cy="17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79" name="Google Shape;479;p44"/>
          <p:cNvSpPr/>
          <p:nvPr/>
        </p:nvSpPr>
        <p:spPr>
          <a:xfrm>
            <a:off x="7255800" y="3086100"/>
            <a:ext cx="167700" cy="1452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p44"/>
          <p:cNvSpPr txBox="1"/>
          <p:nvPr/>
        </p:nvSpPr>
        <p:spPr>
          <a:xfrm>
            <a:off x="6579625" y="1501100"/>
            <a:ext cx="21729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Consider this case: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481" name="Google Shape;481;p44"/>
          <p:cNvSpPr txBox="1"/>
          <p:nvPr/>
        </p:nvSpPr>
        <p:spPr>
          <a:xfrm>
            <a:off x="7013075" y="4008475"/>
            <a:ext cx="10980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Vg = 0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Ug &gt; 0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482" name="Google Shape;482;p44"/>
          <p:cNvSpPr txBox="1"/>
          <p:nvPr/>
        </p:nvSpPr>
        <p:spPr>
          <a:xfrm>
            <a:off x="6746813" y="2447725"/>
            <a:ext cx="21729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</a:rPr>
              <a:t>Vorticity Maximum</a:t>
            </a:r>
            <a:endParaRPr sz="11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45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QG X Breakdown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</p:txBody>
      </p:sp>
      <p:sp>
        <p:nvSpPr>
          <p:cNvPr id="488" name="Google Shape;488;p45"/>
          <p:cNvSpPr txBox="1"/>
          <p:nvPr/>
        </p:nvSpPr>
        <p:spPr>
          <a:xfrm>
            <a:off x="-3117647" y="636391"/>
            <a:ext cx="10728300" cy="6531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320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489" name="Google Shape;489;p45"/>
          <p:cNvSpPr/>
          <p:nvPr/>
        </p:nvSpPr>
        <p:spPr>
          <a:xfrm>
            <a:off x="5456675" y="646575"/>
            <a:ext cx="3600600" cy="71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0" name="Google Shape;490;p45"/>
          <p:cNvSpPr/>
          <p:nvPr/>
        </p:nvSpPr>
        <p:spPr>
          <a:xfrm>
            <a:off x="-667150" y="646575"/>
            <a:ext cx="3600600" cy="71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45"/>
          <p:cNvSpPr txBox="1"/>
          <p:nvPr/>
        </p:nvSpPr>
        <p:spPr>
          <a:xfrm>
            <a:off x="-2728722" y="1620366"/>
            <a:ext cx="10728300" cy="6531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-942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492" name="Google Shape;492;p45"/>
          <p:cNvSpPr/>
          <p:nvPr/>
        </p:nvSpPr>
        <p:spPr>
          <a:xfrm>
            <a:off x="-634600" y="1588575"/>
            <a:ext cx="3758400" cy="71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p45"/>
          <p:cNvSpPr/>
          <p:nvPr/>
        </p:nvSpPr>
        <p:spPr>
          <a:xfrm>
            <a:off x="5435725" y="1588575"/>
            <a:ext cx="2910600" cy="71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4" name="Google Shape;494;p45"/>
          <p:cNvSpPr txBox="1"/>
          <p:nvPr/>
        </p:nvSpPr>
        <p:spPr>
          <a:xfrm>
            <a:off x="4775" y="2132750"/>
            <a:ext cx="4222800" cy="4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Differential Thermal Advection</a:t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457200" lvl="0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495" name="Google Shape;495;p45"/>
          <p:cNvSpPr txBox="1"/>
          <p:nvPr/>
        </p:nvSpPr>
        <p:spPr>
          <a:xfrm>
            <a:off x="3978963" y="1289500"/>
            <a:ext cx="1155900" cy="6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OR</a:t>
            </a:r>
            <a:endParaRPr b="1" sz="1800">
              <a:solidFill>
                <a:schemeClr val="dk2"/>
              </a:solidFill>
            </a:endParaRPr>
          </a:p>
        </p:txBody>
      </p:sp>
      <p:cxnSp>
        <p:nvCxnSpPr>
          <p:cNvPr id="496" name="Google Shape;496;p45"/>
          <p:cNvCxnSpPr/>
          <p:nvPr/>
        </p:nvCxnSpPr>
        <p:spPr>
          <a:xfrm flipH="1">
            <a:off x="297700" y="3317275"/>
            <a:ext cx="5700" cy="1636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97" name="Google Shape;497;p45"/>
          <p:cNvCxnSpPr/>
          <p:nvPr/>
        </p:nvCxnSpPr>
        <p:spPr>
          <a:xfrm flipH="1">
            <a:off x="297575" y="4952775"/>
            <a:ext cx="1658700" cy="12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98" name="Google Shape;498;p45"/>
          <p:cNvSpPr txBox="1"/>
          <p:nvPr/>
        </p:nvSpPr>
        <p:spPr>
          <a:xfrm>
            <a:off x="167050" y="3007750"/>
            <a:ext cx="2670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y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499" name="Google Shape;499;p45"/>
          <p:cNvSpPr txBox="1"/>
          <p:nvPr/>
        </p:nvSpPr>
        <p:spPr>
          <a:xfrm>
            <a:off x="1956275" y="4720125"/>
            <a:ext cx="2670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x</a:t>
            </a:r>
            <a:endParaRPr sz="1200">
              <a:solidFill>
                <a:schemeClr val="dk2"/>
              </a:solidFill>
            </a:endParaRPr>
          </a:p>
        </p:txBody>
      </p:sp>
      <p:cxnSp>
        <p:nvCxnSpPr>
          <p:cNvPr id="500" name="Google Shape;500;p45"/>
          <p:cNvCxnSpPr/>
          <p:nvPr/>
        </p:nvCxnSpPr>
        <p:spPr>
          <a:xfrm flipH="1">
            <a:off x="2431300" y="3317275"/>
            <a:ext cx="5700" cy="1636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01" name="Google Shape;501;p45"/>
          <p:cNvCxnSpPr/>
          <p:nvPr/>
        </p:nvCxnSpPr>
        <p:spPr>
          <a:xfrm flipH="1">
            <a:off x="2431175" y="4952775"/>
            <a:ext cx="1658700" cy="12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02" name="Google Shape;502;p45"/>
          <p:cNvSpPr txBox="1"/>
          <p:nvPr/>
        </p:nvSpPr>
        <p:spPr>
          <a:xfrm>
            <a:off x="2300650" y="3007750"/>
            <a:ext cx="2670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y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503" name="Google Shape;503;p45"/>
          <p:cNvSpPr txBox="1"/>
          <p:nvPr/>
        </p:nvSpPr>
        <p:spPr>
          <a:xfrm>
            <a:off x="4089875" y="4720125"/>
            <a:ext cx="2670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x</a:t>
            </a:r>
            <a:endParaRPr sz="1200">
              <a:solidFill>
                <a:schemeClr val="dk2"/>
              </a:solidFill>
            </a:endParaRPr>
          </a:p>
        </p:txBody>
      </p:sp>
      <p:cxnSp>
        <p:nvCxnSpPr>
          <p:cNvPr id="504" name="Google Shape;504;p45"/>
          <p:cNvCxnSpPr/>
          <p:nvPr/>
        </p:nvCxnSpPr>
        <p:spPr>
          <a:xfrm flipH="1">
            <a:off x="4488700" y="3317275"/>
            <a:ext cx="5700" cy="1636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05" name="Google Shape;505;p45"/>
          <p:cNvCxnSpPr/>
          <p:nvPr/>
        </p:nvCxnSpPr>
        <p:spPr>
          <a:xfrm flipH="1">
            <a:off x="4488575" y="4952775"/>
            <a:ext cx="1658700" cy="12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06" name="Google Shape;506;p45"/>
          <p:cNvSpPr txBox="1"/>
          <p:nvPr/>
        </p:nvSpPr>
        <p:spPr>
          <a:xfrm>
            <a:off x="4358050" y="3007750"/>
            <a:ext cx="2670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y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507" name="Google Shape;507;p45"/>
          <p:cNvSpPr txBox="1"/>
          <p:nvPr/>
        </p:nvSpPr>
        <p:spPr>
          <a:xfrm>
            <a:off x="6147275" y="4720125"/>
            <a:ext cx="2670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x</a:t>
            </a:r>
            <a:endParaRPr sz="1200">
              <a:solidFill>
                <a:schemeClr val="dk2"/>
              </a:solidFill>
            </a:endParaRPr>
          </a:p>
        </p:txBody>
      </p:sp>
      <p:cxnSp>
        <p:nvCxnSpPr>
          <p:cNvPr id="508" name="Google Shape;508;p45"/>
          <p:cNvCxnSpPr/>
          <p:nvPr/>
        </p:nvCxnSpPr>
        <p:spPr>
          <a:xfrm flipH="1">
            <a:off x="7079500" y="3317275"/>
            <a:ext cx="5700" cy="1636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09" name="Google Shape;509;p45"/>
          <p:cNvCxnSpPr/>
          <p:nvPr/>
        </p:nvCxnSpPr>
        <p:spPr>
          <a:xfrm flipH="1">
            <a:off x="7079375" y="4952775"/>
            <a:ext cx="1658700" cy="12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10" name="Google Shape;510;p45"/>
          <p:cNvSpPr txBox="1"/>
          <p:nvPr/>
        </p:nvSpPr>
        <p:spPr>
          <a:xfrm>
            <a:off x="6948850" y="3007750"/>
            <a:ext cx="2670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z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511" name="Google Shape;511;p45"/>
          <p:cNvSpPr txBox="1"/>
          <p:nvPr/>
        </p:nvSpPr>
        <p:spPr>
          <a:xfrm>
            <a:off x="8738075" y="4720125"/>
            <a:ext cx="2670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x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512" name="Google Shape;512;p45"/>
          <p:cNvSpPr txBox="1"/>
          <p:nvPr/>
        </p:nvSpPr>
        <p:spPr>
          <a:xfrm>
            <a:off x="619000" y="2839650"/>
            <a:ext cx="1496700" cy="4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P = 1000 mb</a:t>
            </a:r>
            <a:endParaRPr sz="1300">
              <a:solidFill>
                <a:schemeClr val="dk2"/>
              </a:solidFill>
            </a:endParaRPr>
          </a:p>
        </p:txBody>
      </p:sp>
      <p:sp>
        <p:nvSpPr>
          <p:cNvPr id="513" name="Google Shape;513;p45"/>
          <p:cNvSpPr txBox="1"/>
          <p:nvPr/>
        </p:nvSpPr>
        <p:spPr>
          <a:xfrm>
            <a:off x="2600200" y="2839650"/>
            <a:ext cx="1496700" cy="4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P = 925 mb</a:t>
            </a:r>
            <a:endParaRPr sz="1300">
              <a:solidFill>
                <a:schemeClr val="dk2"/>
              </a:solidFill>
            </a:endParaRPr>
          </a:p>
        </p:txBody>
      </p:sp>
      <p:sp>
        <p:nvSpPr>
          <p:cNvPr id="514" name="Google Shape;514;p45"/>
          <p:cNvSpPr txBox="1"/>
          <p:nvPr/>
        </p:nvSpPr>
        <p:spPr>
          <a:xfrm>
            <a:off x="4810000" y="2839650"/>
            <a:ext cx="1496700" cy="4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P = 850 mb</a:t>
            </a:r>
            <a:endParaRPr sz="1300">
              <a:solidFill>
                <a:schemeClr val="dk2"/>
              </a:solidFill>
            </a:endParaRPr>
          </a:p>
        </p:txBody>
      </p:sp>
      <p:cxnSp>
        <p:nvCxnSpPr>
          <p:cNvPr id="515" name="Google Shape;515;p45"/>
          <p:cNvCxnSpPr/>
          <p:nvPr/>
        </p:nvCxnSpPr>
        <p:spPr>
          <a:xfrm flipH="1" rot="10800000">
            <a:off x="303400" y="4623525"/>
            <a:ext cx="1722300" cy="11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516" name="Google Shape;516;p45"/>
          <p:cNvCxnSpPr/>
          <p:nvPr/>
        </p:nvCxnSpPr>
        <p:spPr>
          <a:xfrm flipH="1" rot="10800000">
            <a:off x="303400" y="4166325"/>
            <a:ext cx="1722300" cy="11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517" name="Google Shape;517;p45"/>
          <p:cNvCxnSpPr/>
          <p:nvPr/>
        </p:nvCxnSpPr>
        <p:spPr>
          <a:xfrm flipH="1" rot="10800000">
            <a:off x="303400" y="3632925"/>
            <a:ext cx="1722300" cy="11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518" name="Google Shape;518;p45"/>
          <p:cNvCxnSpPr/>
          <p:nvPr/>
        </p:nvCxnSpPr>
        <p:spPr>
          <a:xfrm flipH="1" rot="10800000">
            <a:off x="4494400" y="4623525"/>
            <a:ext cx="1722300" cy="11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519" name="Google Shape;519;p45"/>
          <p:cNvCxnSpPr/>
          <p:nvPr/>
        </p:nvCxnSpPr>
        <p:spPr>
          <a:xfrm flipH="1" rot="10800000">
            <a:off x="4494400" y="4166325"/>
            <a:ext cx="1722300" cy="11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520" name="Google Shape;520;p45"/>
          <p:cNvCxnSpPr/>
          <p:nvPr/>
        </p:nvCxnSpPr>
        <p:spPr>
          <a:xfrm flipH="1" rot="10800000">
            <a:off x="4494400" y="3632925"/>
            <a:ext cx="1722300" cy="11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521" name="Google Shape;521;p45"/>
          <p:cNvSpPr txBox="1"/>
          <p:nvPr/>
        </p:nvSpPr>
        <p:spPr>
          <a:xfrm>
            <a:off x="1892950" y="4438425"/>
            <a:ext cx="5547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T 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522" name="Google Shape;522;p45"/>
          <p:cNvSpPr txBox="1"/>
          <p:nvPr/>
        </p:nvSpPr>
        <p:spPr>
          <a:xfrm>
            <a:off x="1892950" y="3981225"/>
            <a:ext cx="5547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T - 1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523" name="Google Shape;523;p45"/>
          <p:cNvSpPr txBox="1"/>
          <p:nvPr/>
        </p:nvSpPr>
        <p:spPr>
          <a:xfrm>
            <a:off x="1892950" y="3447825"/>
            <a:ext cx="5547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T - 2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524" name="Google Shape;524;p45"/>
          <p:cNvSpPr txBox="1"/>
          <p:nvPr/>
        </p:nvSpPr>
        <p:spPr>
          <a:xfrm>
            <a:off x="6083950" y="4438425"/>
            <a:ext cx="5547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T 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525" name="Google Shape;525;p45"/>
          <p:cNvSpPr txBox="1"/>
          <p:nvPr/>
        </p:nvSpPr>
        <p:spPr>
          <a:xfrm>
            <a:off x="6083950" y="3981225"/>
            <a:ext cx="5547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T - 1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526" name="Google Shape;526;p45"/>
          <p:cNvSpPr txBox="1"/>
          <p:nvPr/>
        </p:nvSpPr>
        <p:spPr>
          <a:xfrm>
            <a:off x="6083950" y="3447825"/>
            <a:ext cx="5547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T - 2</a:t>
            </a:r>
            <a:endParaRPr b="1" sz="1200">
              <a:solidFill>
                <a:schemeClr val="dk2"/>
              </a:solidFill>
            </a:endParaRPr>
          </a:p>
        </p:txBody>
      </p:sp>
      <p:cxnSp>
        <p:nvCxnSpPr>
          <p:cNvPr id="527" name="Google Shape;527;p45"/>
          <p:cNvCxnSpPr/>
          <p:nvPr/>
        </p:nvCxnSpPr>
        <p:spPr>
          <a:xfrm flipH="1" rot="10800000">
            <a:off x="2437000" y="4623525"/>
            <a:ext cx="1722300" cy="11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528" name="Google Shape;528;p45"/>
          <p:cNvCxnSpPr/>
          <p:nvPr/>
        </p:nvCxnSpPr>
        <p:spPr>
          <a:xfrm flipH="1" rot="10800000">
            <a:off x="2437000" y="4166325"/>
            <a:ext cx="1722300" cy="11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529" name="Google Shape;529;p45"/>
          <p:cNvCxnSpPr/>
          <p:nvPr/>
        </p:nvCxnSpPr>
        <p:spPr>
          <a:xfrm flipH="1" rot="10800000">
            <a:off x="2437000" y="3632925"/>
            <a:ext cx="1722300" cy="11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530" name="Google Shape;530;p45"/>
          <p:cNvSpPr txBox="1"/>
          <p:nvPr/>
        </p:nvSpPr>
        <p:spPr>
          <a:xfrm>
            <a:off x="4026550" y="4438425"/>
            <a:ext cx="5547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T + 2 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531" name="Google Shape;531;p45"/>
          <p:cNvSpPr txBox="1"/>
          <p:nvPr/>
        </p:nvSpPr>
        <p:spPr>
          <a:xfrm>
            <a:off x="4026550" y="3981225"/>
            <a:ext cx="5547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T 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532" name="Google Shape;532;p45"/>
          <p:cNvSpPr txBox="1"/>
          <p:nvPr/>
        </p:nvSpPr>
        <p:spPr>
          <a:xfrm>
            <a:off x="4026550" y="3447825"/>
            <a:ext cx="5547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T - 2</a:t>
            </a:r>
            <a:endParaRPr b="1" sz="1200">
              <a:solidFill>
                <a:schemeClr val="dk2"/>
              </a:solidFill>
            </a:endParaRPr>
          </a:p>
        </p:txBody>
      </p:sp>
      <p:cxnSp>
        <p:nvCxnSpPr>
          <p:cNvPr id="533" name="Google Shape;533;p45"/>
          <p:cNvCxnSpPr/>
          <p:nvPr/>
        </p:nvCxnSpPr>
        <p:spPr>
          <a:xfrm flipH="1" rot="10800000">
            <a:off x="2437000" y="4318725"/>
            <a:ext cx="1722300" cy="11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534" name="Google Shape;534;p45"/>
          <p:cNvCxnSpPr/>
          <p:nvPr/>
        </p:nvCxnSpPr>
        <p:spPr>
          <a:xfrm flipH="1" rot="10800000">
            <a:off x="2437000" y="4013925"/>
            <a:ext cx="1722300" cy="11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535" name="Google Shape;535;p45"/>
          <p:cNvSpPr txBox="1"/>
          <p:nvPr/>
        </p:nvSpPr>
        <p:spPr>
          <a:xfrm>
            <a:off x="4026550" y="4133625"/>
            <a:ext cx="5547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T + 1 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536" name="Google Shape;536;p45"/>
          <p:cNvSpPr txBox="1"/>
          <p:nvPr/>
        </p:nvSpPr>
        <p:spPr>
          <a:xfrm>
            <a:off x="4026550" y="3828825"/>
            <a:ext cx="5547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T - 1 </a:t>
            </a:r>
            <a:endParaRPr b="1" sz="1200">
              <a:solidFill>
                <a:schemeClr val="dk2"/>
              </a:solidFill>
            </a:endParaRPr>
          </a:p>
        </p:txBody>
      </p:sp>
      <p:cxnSp>
        <p:nvCxnSpPr>
          <p:cNvPr id="537" name="Google Shape;537;p45"/>
          <p:cNvCxnSpPr/>
          <p:nvPr/>
        </p:nvCxnSpPr>
        <p:spPr>
          <a:xfrm flipH="1" rot="10800000">
            <a:off x="1129825" y="3912650"/>
            <a:ext cx="11700" cy="5778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38" name="Google Shape;538;p45"/>
          <p:cNvCxnSpPr/>
          <p:nvPr/>
        </p:nvCxnSpPr>
        <p:spPr>
          <a:xfrm flipH="1" rot="10800000">
            <a:off x="3339625" y="3912650"/>
            <a:ext cx="11700" cy="5778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39" name="Google Shape;539;p45"/>
          <p:cNvCxnSpPr/>
          <p:nvPr/>
        </p:nvCxnSpPr>
        <p:spPr>
          <a:xfrm flipH="1" rot="10800000">
            <a:off x="5320825" y="3912650"/>
            <a:ext cx="11700" cy="5778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40" name="Google Shape;540;p45"/>
          <p:cNvCxnSpPr/>
          <p:nvPr/>
        </p:nvCxnSpPr>
        <p:spPr>
          <a:xfrm flipH="1" rot="10800000">
            <a:off x="7082425" y="4704350"/>
            <a:ext cx="1491000" cy="5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41" name="Google Shape;541;p45"/>
          <p:cNvCxnSpPr/>
          <p:nvPr/>
        </p:nvCxnSpPr>
        <p:spPr>
          <a:xfrm flipH="1" rot="10800000">
            <a:off x="7082425" y="4399550"/>
            <a:ext cx="1491000" cy="5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42" name="Google Shape;542;p45"/>
          <p:cNvCxnSpPr/>
          <p:nvPr/>
        </p:nvCxnSpPr>
        <p:spPr>
          <a:xfrm flipH="1" rot="10800000">
            <a:off x="7082425" y="4018550"/>
            <a:ext cx="1491000" cy="5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43" name="Google Shape;543;p45"/>
          <p:cNvSpPr txBox="1"/>
          <p:nvPr/>
        </p:nvSpPr>
        <p:spPr>
          <a:xfrm>
            <a:off x="8369950" y="3676425"/>
            <a:ext cx="6495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2"/>
                </a:solidFill>
              </a:rPr>
              <a:t>Z</a:t>
            </a:r>
            <a:r>
              <a:rPr b="1" lang="en" sz="1200">
                <a:solidFill>
                  <a:schemeClr val="dk2"/>
                </a:solidFill>
              </a:rPr>
              <a:t> 850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544" name="Google Shape;544;p45"/>
          <p:cNvSpPr txBox="1"/>
          <p:nvPr/>
        </p:nvSpPr>
        <p:spPr>
          <a:xfrm>
            <a:off x="8369950" y="4057425"/>
            <a:ext cx="6495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2"/>
                </a:solidFill>
              </a:rPr>
              <a:t>Z</a:t>
            </a:r>
            <a:r>
              <a:rPr b="1" lang="en" sz="1200">
                <a:solidFill>
                  <a:schemeClr val="dk2"/>
                </a:solidFill>
              </a:rPr>
              <a:t> 925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545" name="Google Shape;545;p45"/>
          <p:cNvSpPr txBox="1"/>
          <p:nvPr/>
        </p:nvSpPr>
        <p:spPr>
          <a:xfrm>
            <a:off x="8369950" y="4362225"/>
            <a:ext cx="7179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2"/>
                </a:solidFill>
              </a:rPr>
              <a:t>Z</a:t>
            </a:r>
            <a:r>
              <a:rPr b="1" lang="en" sz="1200">
                <a:solidFill>
                  <a:schemeClr val="dk2"/>
                </a:solidFill>
              </a:rPr>
              <a:t> 1000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546" name="Google Shape;546;p45"/>
          <p:cNvSpPr txBox="1"/>
          <p:nvPr/>
        </p:nvSpPr>
        <p:spPr>
          <a:xfrm>
            <a:off x="7365700" y="2381475"/>
            <a:ext cx="1496700" cy="4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Assume: 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Vg &gt; 0 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Ug = 0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46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QG X Breakdown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</p:txBody>
      </p:sp>
      <p:sp>
        <p:nvSpPr>
          <p:cNvPr id="552" name="Google Shape;552;p46"/>
          <p:cNvSpPr txBox="1"/>
          <p:nvPr/>
        </p:nvSpPr>
        <p:spPr>
          <a:xfrm>
            <a:off x="-3117647" y="636391"/>
            <a:ext cx="10728300" cy="6531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320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553" name="Google Shape;553;p46"/>
          <p:cNvSpPr/>
          <p:nvPr/>
        </p:nvSpPr>
        <p:spPr>
          <a:xfrm>
            <a:off x="5456675" y="646575"/>
            <a:ext cx="3600600" cy="71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4" name="Google Shape;554;p46"/>
          <p:cNvSpPr/>
          <p:nvPr/>
        </p:nvSpPr>
        <p:spPr>
          <a:xfrm>
            <a:off x="-667150" y="646575"/>
            <a:ext cx="3600600" cy="71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5" name="Google Shape;555;p46"/>
          <p:cNvSpPr txBox="1"/>
          <p:nvPr/>
        </p:nvSpPr>
        <p:spPr>
          <a:xfrm>
            <a:off x="-2728722" y="1620366"/>
            <a:ext cx="10728300" cy="6531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-942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556" name="Google Shape;556;p46"/>
          <p:cNvSpPr/>
          <p:nvPr/>
        </p:nvSpPr>
        <p:spPr>
          <a:xfrm>
            <a:off x="-634600" y="1588575"/>
            <a:ext cx="3758400" cy="71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7" name="Google Shape;557;p46"/>
          <p:cNvSpPr/>
          <p:nvPr/>
        </p:nvSpPr>
        <p:spPr>
          <a:xfrm>
            <a:off x="5435725" y="1588575"/>
            <a:ext cx="2910600" cy="71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8" name="Google Shape;558;p46"/>
          <p:cNvSpPr txBox="1"/>
          <p:nvPr/>
        </p:nvSpPr>
        <p:spPr>
          <a:xfrm>
            <a:off x="4775" y="2132750"/>
            <a:ext cx="4222800" cy="4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Differential Thermal Advection</a:t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457200" lvl="0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559" name="Google Shape;559;p46"/>
          <p:cNvSpPr txBox="1"/>
          <p:nvPr/>
        </p:nvSpPr>
        <p:spPr>
          <a:xfrm>
            <a:off x="3978963" y="1289500"/>
            <a:ext cx="1155900" cy="6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OR</a:t>
            </a:r>
            <a:endParaRPr b="1" sz="1800">
              <a:solidFill>
                <a:schemeClr val="dk2"/>
              </a:solidFill>
            </a:endParaRPr>
          </a:p>
        </p:txBody>
      </p:sp>
      <p:cxnSp>
        <p:nvCxnSpPr>
          <p:cNvPr id="560" name="Google Shape;560;p46"/>
          <p:cNvCxnSpPr/>
          <p:nvPr/>
        </p:nvCxnSpPr>
        <p:spPr>
          <a:xfrm flipH="1">
            <a:off x="297700" y="3317275"/>
            <a:ext cx="5700" cy="1636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61" name="Google Shape;561;p46"/>
          <p:cNvCxnSpPr/>
          <p:nvPr/>
        </p:nvCxnSpPr>
        <p:spPr>
          <a:xfrm flipH="1">
            <a:off x="297575" y="4952775"/>
            <a:ext cx="1658700" cy="12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62" name="Google Shape;562;p46"/>
          <p:cNvSpPr txBox="1"/>
          <p:nvPr/>
        </p:nvSpPr>
        <p:spPr>
          <a:xfrm>
            <a:off x="167050" y="3007750"/>
            <a:ext cx="2670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y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563" name="Google Shape;563;p46"/>
          <p:cNvSpPr txBox="1"/>
          <p:nvPr/>
        </p:nvSpPr>
        <p:spPr>
          <a:xfrm>
            <a:off x="1956275" y="4720125"/>
            <a:ext cx="2670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x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564" name="Google Shape;564;p46"/>
          <p:cNvSpPr txBox="1"/>
          <p:nvPr/>
        </p:nvSpPr>
        <p:spPr>
          <a:xfrm>
            <a:off x="8738075" y="4720125"/>
            <a:ext cx="2670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x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565" name="Google Shape;565;p46"/>
          <p:cNvSpPr txBox="1"/>
          <p:nvPr/>
        </p:nvSpPr>
        <p:spPr>
          <a:xfrm>
            <a:off x="619000" y="2839650"/>
            <a:ext cx="1496700" cy="4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P = 1000 mb</a:t>
            </a:r>
            <a:endParaRPr sz="1300">
              <a:solidFill>
                <a:schemeClr val="dk2"/>
              </a:solidFill>
            </a:endParaRPr>
          </a:p>
        </p:txBody>
      </p:sp>
      <p:cxnSp>
        <p:nvCxnSpPr>
          <p:cNvPr id="566" name="Google Shape;566;p46"/>
          <p:cNvCxnSpPr/>
          <p:nvPr/>
        </p:nvCxnSpPr>
        <p:spPr>
          <a:xfrm flipH="1" rot="10800000">
            <a:off x="303400" y="4623525"/>
            <a:ext cx="1722300" cy="11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567" name="Google Shape;567;p46"/>
          <p:cNvCxnSpPr/>
          <p:nvPr/>
        </p:nvCxnSpPr>
        <p:spPr>
          <a:xfrm flipH="1" rot="10800000">
            <a:off x="303400" y="4166325"/>
            <a:ext cx="1722300" cy="11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568" name="Google Shape;568;p46"/>
          <p:cNvCxnSpPr/>
          <p:nvPr/>
        </p:nvCxnSpPr>
        <p:spPr>
          <a:xfrm flipH="1" rot="10800000">
            <a:off x="303400" y="3632925"/>
            <a:ext cx="1722300" cy="11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569" name="Google Shape;569;p46"/>
          <p:cNvSpPr txBox="1"/>
          <p:nvPr/>
        </p:nvSpPr>
        <p:spPr>
          <a:xfrm>
            <a:off x="1892950" y="4438425"/>
            <a:ext cx="5547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T 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570" name="Google Shape;570;p46"/>
          <p:cNvSpPr txBox="1"/>
          <p:nvPr/>
        </p:nvSpPr>
        <p:spPr>
          <a:xfrm>
            <a:off x="1892950" y="3981225"/>
            <a:ext cx="5547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T - 1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571" name="Google Shape;571;p46"/>
          <p:cNvSpPr txBox="1"/>
          <p:nvPr/>
        </p:nvSpPr>
        <p:spPr>
          <a:xfrm>
            <a:off x="1892950" y="3447825"/>
            <a:ext cx="5547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T - 2</a:t>
            </a:r>
            <a:endParaRPr b="1" sz="1200">
              <a:solidFill>
                <a:schemeClr val="dk2"/>
              </a:solidFill>
            </a:endParaRPr>
          </a:p>
        </p:txBody>
      </p:sp>
      <p:cxnSp>
        <p:nvCxnSpPr>
          <p:cNvPr id="572" name="Google Shape;572;p46"/>
          <p:cNvCxnSpPr/>
          <p:nvPr/>
        </p:nvCxnSpPr>
        <p:spPr>
          <a:xfrm flipH="1" rot="10800000">
            <a:off x="1129825" y="3912650"/>
            <a:ext cx="11700" cy="5778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73" name="Google Shape;573;p46"/>
          <p:cNvSpPr txBox="1"/>
          <p:nvPr/>
        </p:nvSpPr>
        <p:spPr>
          <a:xfrm>
            <a:off x="7365700" y="2381475"/>
            <a:ext cx="1496700" cy="4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Assume: 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Vg &gt; 0 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Ug = 0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574" name="Google Shape;574;p46"/>
          <p:cNvSpPr txBox="1"/>
          <p:nvPr/>
        </p:nvSpPr>
        <p:spPr>
          <a:xfrm>
            <a:off x="2933450" y="3317275"/>
            <a:ext cx="2322300" cy="10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Vg &gt; 0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dT/dy &lt; 0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-Vg(dT/dy) &gt; 0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575" name="Google Shape;575;p46"/>
          <p:cNvSpPr txBox="1"/>
          <p:nvPr/>
        </p:nvSpPr>
        <p:spPr>
          <a:xfrm>
            <a:off x="2490900" y="2581175"/>
            <a:ext cx="3820200" cy="5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Consider only y component of thermal advection: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47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QG X Breakdown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</p:txBody>
      </p:sp>
      <p:sp>
        <p:nvSpPr>
          <p:cNvPr id="581" name="Google Shape;581;p47"/>
          <p:cNvSpPr txBox="1"/>
          <p:nvPr/>
        </p:nvSpPr>
        <p:spPr>
          <a:xfrm>
            <a:off x="-3117647" y="636391"/>
            <a:ext cx="10728300" cy="6531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320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582" name="Google Shape;582;p47"/>
          <p:cNvSpPr/>
          <p:nvPr/>
        </p:nvSpPr>
        <p:spPr>
          <a:xfrm>
            <a:off x="5456675" y="646575"/>
            <a:ext cx="3600600" cy="71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3" name="Google Shape;583;p47"/>
          <p:cNvSpPr/>
          <p:nvPr/>
        </p:nvSpPr>
        <p:spPr>
          <a:xfrm>
            <a:off x="-667150" y="646575"/>
            <a:ext cx="3600600" cy="71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4" name="Google Shape;584;p47"/>
          <p:cNvSpPr txBox="1"/>
          <p:nvPr/>
        </p:nvSpPr>
        <p:spPr>
          <a:xfrm>
            <a:off x="-2728722" y="1620366"/>
            <a:ext cx="10728300" cy="6531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-942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585" name="Google Shape;585;p47"/>
          <p:cNvSpPr/>
          <p:nvPr/>
        </p:nvSpPr>
        <p:spPr>
          <a:xfrm>
            <a:off x="-634600" y="1588575"/>
            <a:ext cx="3758400" cy="71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6" name="Google Shape;586;p47"/>
          <p:cNvSpPr/>
          <p:nvPr/>
        </p:nvSpPr>
        <p:spPr>
          <a:xfrm>
            <a:off x="5435725" y="1588575"/>
            <a:ext cx="2910600" cy="71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7" name="Google Shape;587;p47"/>
          <p:cNvSpPr txBox="1"/>
          <p:nvPr/>
        </p:nvSpPr>
        <p:spPr>
          <a:xfrm>
            <a:off x="4775" y="2132750"/>
            <a:ext cx="4222800" cy="4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Differential Thermal Advection</a:t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457200" lvl="0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588" name="Google Shape;588;p47"/>
          <p:cNvSpPr txBox="1"/>
          <p:nvPr/>
        </p:nvSpPr>
        <p:spPr>
          <a:xfrm>
            <a:off x="3978963" y="1289500"/>
            <a:ext cx="1155900" cy="6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OR</a:t>
            </a:r>
            <a:endParaRPr b="1" sz="1800">
              <a:solidFill>
                <a:schemeClr val="dk2"/>
              </a:solidFill>
            </a:endParaRPr>
          </a:p>
        </p:txBody>
      </p:sp>
      <p:cxnSp>
        <p:nvCxnSpPr>
          <p:cNvPr id="589" name="Google Shape;589;p47"/>
          <p:cNvCxnSpPr/>
          <p:nvPr/>
        </p:nvCxnSpPr>
        <p:spPr>
          <a:xfrm flipH="1">
            <a:off x="297700" y="3317275"/>
            <a:ext cx="5700" cy="1636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90" name="Google Shape;590;p47"/>
          <p:cNvCxnSpPr/>
          <p:nvPr/>
        </p:nvCxnSpPr>
        <p:spPr>
          <a:xfrm flipH="1">
            <a:off x="297575" y="4952775"/>
            <a:ext cx="1658700" cy="12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91" name="Google Shape;591;p47"/>
          <p:cNvSpPr txBox="1"/>
          <p:nvPr/>
        </p:nvSpPr>
        <p:spPr>
          <a:xfrm>
            <a:off x="167050" y="3007750"/>
            <a:ext cx="2670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y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592" name="Google Shape;592;p47"/>
          <p:cNvSpPr txBox="1"/>
          <p:nvPr/>
        </p:nvSpPr>
        <p:spPr>
          <a:xfrm>
            <a:off x="1956275" y="4720125"/>
            <a:ext cx="2670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x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593" name="Google Shape;593;p47"/>
          <p:cNvSpPr txBox="1"/>
          <p:nvPr/>
        </p:nvSpPr>
        <p:spPr>
          <a:xfrm>
            <a:off x="619000" y="2839650"/>
            <a:ext cx="1496700" cy="4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P = 925 mb</a:t>
            </a:r>
            <a:endParaRPr sz="1300">
              <a:solidFill>
                <a:schemeClr val="dk2"/>
              </a:solidFill>
            </a:endParaRPr>
          </a:p>
        </p:txBody>
      </p:sp>
      <p:cxnSp>
        <p:nvCxnSpPr>
          <p:cNvPr id="594" name="Google Shape;594;p47"/>
          <p:cNvCxnSpPr/>
          <p:nvPr/>
        </p:nvCxnSpPr>
        <p:spPr>
          <a:xfrm flipH="1" rot="10800000">
            <a:off x="303400" y="4623525"/>
            <a:ext cx="1722300" cy="11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595" name="Google Shape;595;p47"/>
          <p:cNvCxnSpPr/>
          <p:nvPr/>
        </p:nvCxnSpPr>
        <p:spPr>
          <a:xfrm flipH="1" rot="10800000">
            <a:off x="303400" y="4166325"/>
            <a:ext cx="1722300" cy="11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596" name="Google Shape;596;p47"/>
          <p:cNvCxnSpPr/>
          <p:nvPr/>
        </p:nvCxnSpPr>
        <p:spPr>
          <a:xfrm flipH="1" rot="10800000">
            <a:off x="303400" y="3632925"/>
            <a:ext cx="1722300" cy="11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597" name="Google Shape;597;p47"/>
          <p:cNvSpPr txBox="1"/>
          <p:nvPr/>
        </p:nvSpPr>
        <p:spPr>
          <a:xfrm>
            <a:off x="1892950" y="4438425"/>
            <a:ext cx="5547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T + 2 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598" name="Google Shape;598;p47"/>
          <p:cNvSpPr txBox="1"/>
          <p:nvPr/>
        </p:nvSpPr>
        <p:spPr>
          <a:xfrm>
            <a:off x="1892950" y="3981225"/>
            <a:ext cx="5547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T 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599" name="Google Shape;599;p47"/>
          <p:cNvSpPr txBox="1"/>
          <p:nvPr/>
        </p:nvSpPr>
        <p:spPr>
          <a:xfrm>
            <a:off x="1892950" y="3447825"/>
            <a:ext cx="5547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T - 2</a:t>
            </a:r>
            <a:endParaRPr b="1" sz="1200">
              <a:solidFill>
                <a:schemeClr val="dk2"/>
              </a:solidFill>
            </a:endParaRPr>
          </a:p>
        </p:txBody>
      </p:sp>
      <p:cxnSp>
        <p:nvCxnSpPr>
          <p:cNvPr id="600" name="Google Shape;600;p47"/>
          <p:cNvCxnSpPr/>
          <p:nvPr/>
        </p:nvCxnSpPr>
        <p:spPr>
          <a:xfrm flipH="1" rot="10800000">
            <a:off x="303400" y="4318725"/>
            <a:ext cx="1722300" cy="11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601" name="Google Shape;601;p47"/>
          <p:cNvCxnSpPr/>
          <p:nvPr/>
        </p:nvCxnSpPr>
        <p:spPr>
          <a:xfrm flipH="1" rot="10800000">
            <a:off x="303400" y="4013925"/>
            <a:ext cx="1722300" cy="11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602" name="Google Shape;602;p47"/>
          <p:cNvSpPr txBox="1"/>
          <p:nvPr/>
        </p:nvSpPr>
        <p:spPr>
          <a:xfrm>
            <a:off x="1892950" y="4133625"/>
            <a:ext cx="5547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T + 1 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603" name="Google Shape;603;p47"/>
          <p:cNvSpPr txBox="1"/>
          <p:nvPr/>
        </p:nvSpPr>
        <p:spPr>
          <a:xfrm>
            <a:off x="1892950" y="3828825"/>
            <a:ext cx="5547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T - 1 </a:t>
            </a:r>
            <a:endParaRPr b="1" sz="1200">
              <a:solidFill>
                <a:schemeClr val="dk2"/>
              </a:solidFill>
            </a:endParaRPr>
          </a:p>
        </p:txBody>
      </p:sp>
      <p:cxnSp>
        <p:nvCxnSpPr>
          <p:cNvPr id="604" name="Google Shape;604;p47"/>
          <p:cNvCxnSpPr/>
          <p:nvPr/>
        </p:nvCxnSpPr>
        <p:spPr>
          <a:xfrm flipH="1" rot="10800000">
            <a:off x="1206025" y="3912650"/>
            <a:ext cx="11700" cy="5778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05" name="Google Shape;605;p47"/>
          <p:cNvSpPr txBox="1"/>
          <p:nvPr/>
        </p:nvSpPr>
        <p:spPr>
          <a:xfrm>
            <a:off x="7365700" y="2381475"/>
            <a:ext cx="1496700" cy="4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Assume: 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Vg &gt; 0 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Ug = 0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606" name="Google Shape;606;p47"/>
          <p:cNvSpPr txBox="1"/>
          <p:nvPr/>
        </p:nvSpPr>
        <p:spPr>
          <a:xfrm>
            <a:off x="2933450" y="3317275"/>
            <a:ext cx="2322300" cy="10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Vg &gt; 0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dT/dy &lt;&lt; 0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-Vg(dT/dy) &gt;&gt; 0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607" name="Google Shape;607;p47"/>
          <p:cNvSpPr txBox="1"/>
          <p:nvPr/>
        </p:nvSpPr>
        <p:spPr>
          <a:xfrm>
            <a:off x="2490900" y="2581175"/>
            <a:ext cx="3820200" cy="5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Consider only y component of thermal advection: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48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QG X Breakdown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</p:txBody>
      </p:sp>
      <p:sp>
        <p:nvSpPr>
          <p:cNvPr id="613" name="Google Shape;613;p48"/>
          <p:cNvSpPr txBox="1"/>
          <p:nvPr/>
        </p:nvSpPr>
        <p:spPr>
          <a:xfrm>
            <a:off x="-3117647" y="636391"/>
            <a:ext cx="10728300" cy="6531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320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614" name="Google Shape;614;p48"/>
          <p:cNvSpPr/>
          <p:nvPr/>
        </p:nvSpPr>
        <p:spPr>
          <a:xfrm>
            <a:off x="5456675" y="646575"/>
            <a:ext cx="3600600" cy="71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5" name="Google Shape;615;p48"/>
          <p:cNvSpPr/>
          <p:nvPr/>
        </p:nvSpPr>
        <p:spPr>
          <a:xfrm>
            <a:off x="-667150" y="646575"/>
            <a:ext cx="3600600" cy="71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6" name="Google Shape;616;p48"/>
          <p:cNvSpPr txBox="1"/>
          <p:nvPr/>
        </p:nvSpPr>
        <p:spPr>
          <a:xfrm>
            <a:off x="-2728722" y="1620366"/>
            <a:ext cx="10728300" cy="6531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-942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617" name="Google Shape;617;p48"/>
          <p:cNvSpPr/>
          <p:nvPr/>
        </p:nvSpPr>
        <p:spPr>
          <a:xfrm>
            <a:off x="-634600" y="1588575"/>
            <a:ext cx="3758400" cy="71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8" name="Google Shape;618;p48"/>
          <p:cNvSpPr/>
          <p:nvPr/>
        </p:nvSpPr>
        <p:spPr>
          <a:xfrm>
            <a:off x="5435725" y="1588575"/>
            <a:ext cx="2910600" cy="71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9" name="Google Shape;619;p48"/>
          <p:cNvSpPr txBox="1"/>
          <p:nvPr/>
        </p:nvSpPr>
        <p:spPr>
          <a:xfrm>
            <a:off x="4775" y="2132750"/>
            <a:ext cx="4222800" cy="4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Differential Thermal Advection</a:t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457200" lvl="0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620" name="Google Shape;620;p48"/>
          <p:cNvSpPr txBox="1"/>
          <p:nvPr/>
        </p:nvSpPr>
        <p:spPr>
          <a:xfrm>
            <a:off x="3978963" y="1289500"/>
            <a:ext cx="1155900" cy="6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OR</a:t>
            </a:r>
            <a:endParaRPr b="1" sz="1800">
              <a:solidFill>
                <a:schemeClr val="dk2"/>
              </a:solidFill>
            </a:endParaRPr>
          </a:p>
        </p:txBody>
      </p:sp>
      <p:sp>
        <p:nvSpPr>
          <p:cNvPr id="621" name="Google Shape;621;p48"/>
          <p:cNvSpPr txBox="1"/>
          <p:nvPr/>
        </p:nvSpPr>
        <p:spPr>
          <a:xfrm>
            <a:off x="7365700" y="2381475"/>
            <a:ext cx="1496700" cy="4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Assume: 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Vg &gt; 0 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Ug = 0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622" name="Google Shape;622;p48"/>
          <p:cNvSpPr txBox="1"/>
          <p:nvPr/>
        </p:nvSpPr>
        <p:spPr>
          <a:xfrm>
            <a:off x="2933450" y="3317275"/>
            <a:ext cx="2322300" cy="10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Vg &gt; 0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dT/dy &lt; 0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-Vg(dT/dy) &gt; 0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623" name="Google Shape;623;p48"/>
          <p:cNvSpPr txBox="1"/>
          <p:nvPr/>
        </p:nvSpPr>
        <p:spPr>
          <a:xfrm>
            <a:off x="2490900" y="2581175"/>
            <a:ext cx="3820200" cy="5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Consider only y component of thermal advection: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624" name="Google Shape;624;p48"/>
          <p:cNvCxnSpPr/>
          <p:nvPr/>
        </p:nvCxnSpPr>
        <p:spPr>
          <a:xfrm flipH="1">
            <a:off x="297575" y="4952775"/>
            <a:ext cx="1658700" cy="12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25" name="Google Shape;625;p48"/>
          <p:cNvSpPr txBox="1"/>
          <p:nvPr/>
        </p:nvSpPr>
        <p:spPr>
          <a:xfrm>
            <a:off x="1956275" y="4720125"/>
            <a:ext cx="2670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x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626" name="Google Shape;626;p48"/>
          <p:cNvSpPr txBox="1"/>
          <p:nvPr/>
        </p:nvSpPr>
        <p:spPr>
          <a:xfrm>
            <a:off x="619000" y="2839650"/>
            <a:ext cx="1496700" cy="4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P = 850 mb</a:t>
            </a:r>
            <a:endParaRPr sz="1300">
              <a:solidFill>
                <a:schemeClr val="dk2"/>
              </a:solidFill>
            </a:endParaRPr>
          </a:p>
        </p:txBody>
      </p:sp>
      <p:cxnSp>
        <p:nvCxnSpPr>
          <p:cNvPr id="627" name="Google Shape;627;p48"/>
          <p:cNvCxnSpPr/>
          <p:nvPr/>
        </p:nvCxnSpPr>
        <p:spPr>
          <a:xfrm flipH="1" rot="10800000">
            <a:off x="303400" y="4623525"/>
            <a:ext cx="1722300" cy="11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628" name="Google Shape;628;p48"/>
          <p:cNvCxnSpPr/>
          <p:nvPr/>
        </p:nvCxnSpPr>
        <p:spPr>
          <a:xfrm flipH="1" rot="10800000">
            <a:off x="303400" y="4166325"/>
            <a:ext cx="1722300" cy="11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629" name="Google Shape;629;p48"/>
          <p:cNvCxnSpPr/>
          <p:nvPr/>
        </p:nvCxnSpPr>
        <p:spPr>
          <a:xfrm flipH="1" rot="10800000">
            <a:off x="303400" y="3632925"/>
            <a:ext cx="1722300" cy="11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630" name="Google Shape;630;p48"/>
          <p:cNvSpPr txBox="1"/>
          <p:nvPr/>
        </p:nvSpPr>
        <p:spPr>
          <a:xfrm>
            <a:off x="1892950" y="4438425"/>
            <a:ext cx="5547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T 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631" name="Google Shape;631;p48"/>
          <p:cNvSpPr txBox="1"/>
          <p:nvPr/>
        </p:nvSpPr>
        <p:spPr>
          <a:xfrm>
            <a:off x="1892950" y="3981225"/>
            <a:ext cx="5547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T - 1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632" name="Google Shape;632;p48"/>
          <p:cNvSpPr txBox="1"/>
          <p:nvPr/>
        </p:nvSpPr>
        <p:spPr>
          <a:xfrm>
            <a:off x="1892950" y="3447825"/>
            <a:ext cx="5547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</a:rPr>
              <a:t>T - 2</a:t>
            </a:r>
            <a:endParaRPr b="1" sz="1200">
              <a:solidFill>
                <a:schemeClr val="dk2"/>
              </a:solidFill>
            </a:endParaRPr>
          </a:p>
        </p:txBody>
      </p:sp>
      <p:cxnSp>
        <p:nvCxnSpPr>
          <p:cNvPr id="633" name="Google Shape;633;p48"/>
          <p:cNvCxnSpPr/>
          <p:nvPr/>
        </p:nvCxnSpPr>
        <p:spPr>
          <a:xfrm flipH="1" rot="10800000">
            <a:off x="1129825" y="3912650"/>
            <a:ext cx="11700" cy="5778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34" name="Google Shape;634;p48"/>
          <p:cNvCxnSpPr/>
          <p:nvPr/>
        </p:nvCxnSpPr>
        <p:spPr>
          <a:xfrm flipH="1">
            <a:off x="297700" y="3317275"/>
            <a:ext cx="5700" cy="1636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35" name="Google Shape;635;p48"/>
          <p:cNvSpPr txBox="1"/>
          <p:nvPr/>
        </p:nvSpPr>
        <p:spPr>
          <a:xfrm>
            <a:off x="167050" y="3007750"/>
            <a:ext cx="2670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y</a:t>
            </a:r>
            <a:endParaRPr sz="12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49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QG X Breakdown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</p:txBody>
      </p:sp>
      <p:sp>
        <p:nvSpPr>
          <p:cNvPr id="641" name="Google Shape;641;p49"/>
          <p:cNvSpPr txBox="1"/>
          <p:nvPr/>
        </p:nvSpPr>
        <p:spPr>
          <a:xfrm>
            <a:off x="-3117647" y="636391"/>
            <a:ext cx="10728300" cy="6531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320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642" name="Google Shape;642;p49"/>
          <p:cNvSpPr/>
          <p:nvPr/>
        </p:nvSpPr>
        <p:spPr>
          <a:xfrm>
            <a:off x="5456675" y="646575"/>
            <a:ext cx="3600600" cy="71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3" name="Google Shape;643;p49"/>
          <p:cNvSpPr/>
          <p:nvPr/>
        </p:nvSpPr>
        <p:spPr>
          <a:xfrm>
            <a:off x="-667150" y="646575"/>
            <a:ext cx="3600600" cy="71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4" name="Google Shape;644;p49"/>
          <p:cNvSpPr txBox="1"/>
          <p:nvPr/>
        </p:nvSpPr>
        <p:spPr>
          <a:xfrm>
            <a:off x="-2728722" y="1620366"/>
            <a:ext cx="10728300" cy="6531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-942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645" name="Google Shape;645;p49"/>
          <p:cNvSpPr/>
          <p:nvPr/>
        </p:nvSpPr>
        <p:spPr>
          <a:xfrm>
            <a:off x="-634600" y="1588575"/>
            <a:ext cx="3758400" cy="71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6" name="Google Shape;646;p49"/>
          <p:cNvSpPr/>
          <p:nvPr/>
        </p:nvSpPr>
        <p:spPr>
          <a:xfrm>
            <a:off x="5435725" y="1588575"/>
            <a:ext cx="2910600" cy="71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7" name="Google Shape;647;p49"/>
          <p:cNvSpPr txBox="1"/>
          <p:nvPr/>
        </p:nvSpPr>
        <p:spPr>
          <a:xfrm>
            <a:off x="4775" y="2132750"/>
            <a:ext cx="4222800" cy="4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Differential Thermal Advection</a:t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457200" lvl="0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648" name="Google Shape;648;p49"/>
          <p:cNvSpPr txBox="1"/>
          <p:nvPr/>
        </p:nvSpPr>
        <p:spPr>
          <a:xfrm>
            <a:off x="3978963" y="1289500"/>
            <a:ext cx="1155900" cy="6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OR</a:t>
            </a:r>
            <a:endParaRPr b="1" sz="1800">
              <a:solidFill>
                <a:schemeClr val="dk2"/>
              </a:solidFill>
            </a:endParaRPr>
          </a:p>
        </p:txBody>
      </p:sp>
      <p:sp>
        <p:nvSpPr>
          <p:cNvPr id="649" name="Google Shape;649;p49"/>
          <p:cNvSpPr txBox="1"/>
          <p:nvPr/>
        </p:nvSpPr>
        <p:spPr>
          <a:xfrm>
            <a:off x="2868375" y="3091475"/>
            <a:ext cx="2266500" cy="8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Between 850 - 925: </a:t>
            </a:r>
            <a:endParaRPr sz="1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d(Tadv)/dP &gt; 0</a:t>
            </a:r>
            <a:endParaRPr sz="1500">
              <a:solidFill>
                <a:schemeClr val="dk2"/>
              </a:solidFill>
            </a:endParaRPr>
          </a:p>
        </p:txBody>
      </p:sp>
      <p:sp>
        <p:nvSpPr>
          <p:cNvPr id="650" name="Google Shape;650;p49"/>
          <p:cNvSpPr txBox="1"/>
          <p:nvPr/>
        </p:nvSpPr>
        <p:spPr>
          <a:xfrm>
            <a:off x="-1025" y="2581175"/>
            <a:ext cx="6819600" cy="5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Now consider differential portion between the pressure levels: 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651" name="Google Shape;651;p49"/>
          <p:cNvCxnSpPr/>
          <p:nvPr/>
        </p:nvCxnSpPr>
        <p:spPr>
          <a:xfrm flipH="1">
            <a:off x="221500" y="3317275"/>
            <a:ext cx="5700" cy="1636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52" name="Google Shape;652;p49"/>
          <p:cNvCxnSpPr/>
          <p:nvPr/>
        </p:nvCxnSpPr>
        <p:spPr>
          <a:xfrm flipH="1">
            <a:off x="221375" y="4952775"/>
            <a:ext cx="1658700" cy="12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53" name="Google Shape;653;p49"/>
          <p:cNvSpPr txBox="1"/>
          <p:nvPr/>
        </p:nvSpPr>
        <p:spPr>
          <a:xfrm>
            <a:off x="90850" y="3007750"/>
            <a:ext cx="2670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z</a:t>
            </a:r>
            <a:endParaRPr sz="1200">
              <a:solidFill>
                <a:schemeClr val="dk2"/>
              </a:solidFill>
            </a:endParaRPr>
          </a:p>
        </p:txBody>
      </p:sp>
      <p:cxnSp>
        <p:nvCxnSpPr>
          <p:cNvPr id="654" name="Google Shape;654;p49"/>
          <p:cNvCxnSpPr/>
          <p:nvPr/>
        </p:nvCxnSpPr>
        <p:spPr>
          <a:xfrm flipH="1" rot="10800000">
            <a:off x="224425" y="4704350"/>
            <a:ext cx="1491000" cy="5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55" name="Google Shape;655;p49"/>
          <p:cNvCxnSpPr/>
          <p:nvPr/>
        </p:nvCxnSpPr>
        <p:spPr>
          <a:xfrm flipH="1" rot="10800000">
            <a:off x="224425" y="4399550"/>
            <a:ext cx="1491000" cy="5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56" name="Google Shape;656;p49"/>
          <p:cNvCxnSpPr/>
          <p:nvPr/>
        </p:nvCxnSpPr>
        <p:spPr>
          <a:xfrm flipH="1" rot="10800000">
            <a:off x="224425" y="4018550"/>
            <a:ext cx="1491000" cy="5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57" name="Google Shape;657;p49"/>
          <p:cNvSpPr txBox="1"/>
          <p:nvPr/>
        </p:nvSpPr>
        <p:spPr>
          <a:xfrm>
            <a:off x="1511950" y="3676425"/>
            <a:ext cx="6495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2"/>
                </a:solidFill>
              </a:rPr>
              <a:t>Z</a:t>
            </a:r>
            <a:r>
              <a:rPr b="1" lang="en" sz="1200">
                <a:solidFill>
                  <a:schemeClr val="dk2"/>
                </a:solidFill>
              </a:rPr>
              <a:t> 850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658" name="Google Shape;658;p49"/>
          <p:cNvSpPr txBox="1"/>
          <p:nvPr/>
        </p:nvSpPr>
        <p:spPr>
          <a:xfrm>
            <a:off x="1511950" y="4057425"/>
            <a:ext cx="6495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2"/>
                </a:solidFill>
              </a:rPr>
              <a:t>Z</a:t>
            </a:r>
            <a:r>
              <a:rPr b="1" lang="en" sz="1200">
                <a:solidFill>
                  <a:schemeClr val="dk2"/>
                </a:solidFill>
              </a:rPr>
              <a:t> 925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659" name="Google Shape;659;p49"/>
          <p:cNvSpPr txBox="1"/>
          <p:nvPr/>
        </p:nvSpPr>
        <p:spPr>
          <a:xfrm>
            <a:off x="1511950" y="4362225"/>
            <a:ext cx="7179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2"/>
                </a:solidFill>
              </a:rPr>
              <a:t>Z</a:t>
            </a:r>
            <a:r>
              <a:rPr b="1" lang="en" sz="1200">
                <a:solidFill>
                  <a:schemeClr val="dk2"/>
                </a:solidFill>
              </a:rPr>
              <a:t> 1000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660" name="Google Shape;660;p49"/>
          <p:cNvSpPr txBox="1"/>
          <p:nvPr/>
        </p:nvSpPr>
        <p:spPr>
          <a:xfrm>
            <a:off x="2868375" y="4234475"/>
            <a:ext cx="2266500" cy="8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Between 925 - 1000: </a:t>
            </a:r>
            <a:endParaRPr sz="1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d(Tadv)/dP &lt; 0</a:t>
            </a:r>
            <a:endParaRPr sz="1500">
              <a:solidFill>
                <a:schemeClr val="dk2"/>
              </a:solidFill>
            </a:endParaRPr>
          </a:p>
        </p:txBody>
      </p:sp>
      <p:cxnSp>
        <p:nvCxnSpPr>
          <p:cNvPr id="661" name="Google Shape;661;p49"/>
          <p:cNvCxnSpPr/>
          <p:nvPr/>
        </p:nvCxnSpPr>
        <p:spPr>
          <a:xfrm flipH="1" rot="10800000">
            <a:off x="1975050" y="3768025"/>
            <a:ext cx="797400" cy="393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62" name="Google Shape;662;p49"/>
          <p:cNvCxnSpPr>
            <a:endCxn id="660" idx="1"/>
          </p:cNvCxnSpPr>
          <p:nvPr/>
        </p:nvCxnSpPr>
        <p:spPr>
          <a:xfrm>
            <a:off x="1974975" y="4542125"/>
            <a:ext cx="893400" cy="111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63" name="Google Shape;663;p49"/>
          <p:cNvCxnSpPr/>
          <p:nvPr/>
        </p:nvCxnSpPr>
        <p:spPr>
          <a:xfrm flipH="1" rot="10800000">
            <a:off x="4772175" y="3606300"/>
            <a:ext cx="1017300" cy="5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64" name="Google Shape;664;p49"/>
          <p:cNvSpPr txBox="1"/>
          <p:nvPr/>
        </p:nvSpPr>
        <p:spPr>
          <a:xfrm>
            <a:off x="5868882" y="3346124"/>
            <a:ext cx="8531400" cy="4377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-17139" l="-349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665" name="Google Shape;665;p49"/>
          <p:cNvSpPr/>
          <p:nvPr/>
        </p:nvSpPr>
        <p:spPr>
          <a:xfrm>
            <a:off x="6349900" y="3310050"/>
            <a:ext cx="1965000" cy="51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6" name="Google Shape;666;p49"/>
          <p:cNvSpPr txBox="1"/>
          <p:nvPr/>
        </p:nvSpPr>
        <p:spPr>
          <a:xfrm>
            <a:off x="6359075" y="3399175"/>
            <a:ext cx="2809800" cy="3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-1 * (positive value)  = positive value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667" name="Google Shape;667;p49"/>
          <p:cNvSpPr txBox="1"/>
          <p:nvPr/>
        </p:nvSpPr>
        <p:spPr>
          <a:xfrm>
            <a:off x="5792682" y="4412924"/>
            <a:ext cx="8531400" cy="4377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-17139" l="-349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668" name="Google Shape;668;p49"/>
          <p:cNvSpPr/>
          <p:nvPr/>
        </p:nvSpPr>
        <p:spPr>
          <a:xfrm>
            <a:off x="6273700" y="4376850"/>
            <a:ext cx="1965000" cy="51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9" name="Google Shape;669;p49"/>
          <p:cNvSpPr txBox="1"/>
          <p:nvPr/>
        </p:nvSpPr>
        <p:spPr>
          <a:xfrm>
            <a:off x="6282875" y="4465975"/>
            <a:ext cx="2809800" cy="3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-1 * (negative value)  = negative value</a:t>
            </a:r>
            <a:endParaRPr sz="1200">
              <a:solidFill>
                <a:schemeClr val="dk2"/>
              </a:solidFill>
            </a:endParaRPr>
          </a:p>
        </p:txBody>
      </p:sp>
      <p:cxnSp>
        <p:nvCxnSpPr>
          <p:cNvPr id="670" name="Google Shape;670;p49"/>
          <p:cNvCxnSpPr/>
          <p:nvPr/>
        </p:nvCxnSpPr>
        <p:spPr>
          <a:xfrm flipH="1" rot="10800000">
            <a:off x="4543575" y="4673100"/>
            <a:ext cx="1017300" cy="5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71" name="Google Shape;671;p49"/>
          <p:cNvSpPr txBox="1"/>
          <p:nvPr/>
        </p:nvSpPr>
        <p:spPr>
          <a:xfrm>
            <a:off x="6359075" y="2005300"/>
            <a:ext cx="1866600" cy="357300"/>
          </a:xfrm>
          <a:prstGeom prst="rect">
            <a:avLst/>
          </a:prstGeom>
          <a:solidFill>
            <a:srgbClr val="D9EAD3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Can’t forget this -1!</a:t>
            </a:r>
            <a:endParaRPr>
              <a:solidFill>
                <a:schemeClr val="dk2"/>
              </a:solidFill>
            </a:endParaRPr>
          </a:p>
        </p:txBody>
      </p:sp>
      <p:cxnSp>
        <p:nvCxnSpPr>
          <p:cNvPr id="672" name="Google Shape;672;p49"/>
          <p:cNvCxnSpPr/>
          <p:nvPr/>
        </p:nvCxnSpPr>
        <p:spPr>
          <a:xfrm>
            <a:off x="3502200" y="1282975"/>
            <a:ext cx="2727900" cy="676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73" name="Google Shape;673;p49"/>
          <p:cNvCxnSpPr/>
          <p:nvPr/>
        </p:nvCxnSpPr>
        <p:spPr>
          <a:xfrm flipH="1">
            <a:off x="6599775" y="2502400"/>
            <a:ext cx="410400" cy="947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74" name="Google Shape;674;p49"/>
          <p:cNvSpPr/>
          <p:nvPr/>
        </p:nvSpPr>
        <p:spPr>
          <a:xfrm>
            <a:off x="2918500" y="710850"/>
            <a:ext cx="300600" cy="510300"/>
          </a:xfrm>
          <a:prstGeom prst="rect">
            <a:avLst/>
          </a:prstGeom>
          <a:noFill/>
          <a:ln cap="flat" cmpd="sng" w="2857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50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QG X Breakdown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</p:txBody>
      </p:sp>
      <p:sp>
        <p:nvSpPr>
          <p:cNvPr id="680" name="Google Shape;680;p50"/>
          <p:cNvSpPr txBox="1"/>
          <p:nvPr/>
        </p:nvSpPr>
        <p:spPr>
          <a:xfrm>
            <a:off x="-3117647" y="636391"/>
            <a:ext cx="10728300" cy="6531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320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681" name="Google Shape;681;p50"/>
          <p:cNvSpPr/>
          <p:nvPr/>
        </p:nvSpPr>
        <p:spPr>
          <a:xfrm>
            <a:off x="5456675" y="646575"/>
            <a:ext cx="3600600" cy="71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2" name="Google Shape;682;p50"/>
          <p:cNvSpPr/>
          <p:nvPr/>
        </p:nvSpPr>
        <p:spPr>
          <a:xfrm>
            <a:off x="-667150" y="646575"/>
            <a:ext cx="3600600" cy="71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3" name="Google Shape;683;p50"/>
          <p:cNvSpPr txBox="1"/>
          <p:nvPr/>
        </p:nvSpPr>
        <p:spPr>
          <a:xfrm>
            <a:off x="-2728722" y="1620366"/>
            <a:ext cx="10728300" cy="6531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-942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684" name="Google Shape;684;p50"/>
          <p:cNvSpPr/>
          <p:nvPr/>
        </p:nvSpPr>
        <p:spPr>
          <a:xfrm>
            <a:off x="-634600" y="1588575"/>
            <a:ext cx="3758400" cy="71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5" name="Google Shape;685;p50"/>
          <p:cNvSpPr/>
          <p:nvPr/>
        </p:nvSpPr>
        <p:spPr>
          <a:xfrm>
            <a:off x="5435725" y="1588575"/>
            <a:ext cx="2910600" cy="71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6" name="Google Shape;686;p50"/>
          <p:cNvSpPr txBox="1"/>
          <p:nvPr/>
        </p:nvSpPr>
        <p:spPr>
          <a:xfrm>
            <a:off x="4775" y="2132750"/>
            <a:ext cx="4222800" cy="4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Differential Thermal Advection</a:t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457200" lvl="0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687" name="Google Shape;687;p50"/>
          <p:cNvSpPr txBox="1"/>
          <p:nvPr/>
        </p:nvSpPr>
        <p:spPr>
          <a:xfrm>
            <a:off x="3978963" y="1289500"/>
            <a:ext cx="1155900" cy="6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OR</a:t>
            </a:r>
            <a:endParaRPr b="1" sz="1800">
              <a:solidFill>
                <a:schemeClr val="dk2"/>
              </a:solidFill>
            </a:endParaRPr>
          </a:p>
        </p:txBody>
      </p:sp>
      <p:sp>
        <p:nvSpPr>
          <p:cNvPr id="688" name="Google Shape;688;p50"/>
          <p:cNvSpPr txBox="1"/>
          <p:nvPr/>
        </p:nvSpPr>
        <p:spPr>
          <a:xfrm>
            <a:off x="2868375" y="3091475"/>
            <a:ext cx="3027600" cy="8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Between 850 - 925: </a:t>
            </a:r>
            <a:endParaRPr sz="1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Positive Value = </a:t>
            </a:r>
            <a:r>
              <a:rPr lang="en" sz="1500">
                <a:solidFill>
                  <a:srgbClr val="0000FF"/>
                </a:solidFill>
              </a:rPr>
              <a:t>Height Rises!</a:t>
            </a:r>
            <a:endParaRPr sz="1500">
              <a:solidFill>
                <a:srgbClr val="0000FF"/>
              </a:solidFill>
            </a:endParaRPr>
          </a:p>
        </p:txBody>
      </p:sp>
      <p:sp>
        <p:nvSpPr>
          <p:cNvPr id="689" name="Google Shape;689;p50"/>
          <p:cNvSpPr txBox="1"/>
          <p:nvPr/>
        </p:nvSpPr>
        <p:spPr>
          <a:xfrm>
            <a:off x="-1025" y="2581175"/>
            <a:ext cx="6819600" cy="51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Now consider differential portion between the pressure levels: 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690" name="Google Shape;690;p50"/>
          <p:cNvCxnSpPr/>
          <p:nvPr/>
        </p:nvCxnSpPr>
        <p:spPr>
          <a:xfrm flipH="1">
            <a:off x="221500" y="3317275"/>
            <a:ext cx="5700" cy="1636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91" name="Google Shape;691;p50"/>
          <p:cNvCxnSpPr/>
          <p:nvPr/>
        </p:nvCxnSpPr>
        <p:spPr>
          <a:xfrm flipH="1">
            <a:off x="221375" y="4952775"/>
            <a:ext cx="1658700" cy="12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92" name="Google Shape;692;p50"/>
          <p:cNvSpPr txBox="1"/>
          <p:nvPr/>
        </p:nvSpPr>
        <p:spPr>
          <a:xfrm>
            <a:off x="90850" y="3007750"/>
            <a:ext cx="2670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z</a:t>
            </a:r>
            <a:endParaRPr sz="1200">
              <a:solidFill>
                <a:schemeClr val="dk2"/>
              </a:solidFill>
            </a:endParaRPr>
          </a:p>
        </p:txBody>
      </p:sp>
      <p:cxnSp>
        <p:nvCxnSpPr>
          <p:cNvPr id="693" name="Google Shape;693;p50"/>
          <p:cNvCxnSpPr/>
          <p:nvPr/>
        </p:nvCxnSpPr>
        <p:spPr>
          <a:xfrm flipH="1" rot="10800000">
            <a:off x="224425" y="4704350"/>
            <a:ext cx="1491000" cy="5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94" name="Google Shape;694;p50"/>
          <p:cNvCxnSpPr/>
          <p:nvPr/>
        </p:nvCxnSpPr>
        <p:spPr>
          <a:xfrm flipH="1" rot="10800000">
            <a:off x="224425" y="4399550"/>
            <a:ext cx="1491000" cy="5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95" name="Google Shape;695;p50"/>
          <p:cNvCxnSpPr/>
          <p:nvPr/>
        </p:nvCxnSpPr>
        <p:spPr>
          <a:xfrm flipH="1" rot="10800000">
            <a:off x="224425" y="4018550"/>
            <a:ext cx="1491000" cy="5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96" name="Google Shape;696;p50"/>
          <p:cNvSpPr txBox="1"/>
          <p:nvPr/>
        </p:nvSpPr>
        <p:spPr>
          <a:xfrm>
            <a:off x="1511950" y="3676425"/>
            <a:ext cx="6495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2"/>
                </a:solidFill>
              </a:rPr>
              <a:t>Z</a:t>
            </a:r>
            <a:r>
              <a:rPr b="1" lang="en" sz="1200">
                <a:solidFill>
                  <a:schemeClr val="dk2"/>
                </a:solidFill>
              </a:rPr>
              <a:t> 850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697" name="Google Shape;697;p50"/>
          <p:cNvSpPr txBox="1"/>
          <p:nvPr/>
        </p:nvSpPr>
        <p:spPr>
          <a:xfrm>
            <a:off x="1511950" y="4057425"/>
            <a:ext cx="6495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2"/>
                </a:solidFill>
              </a:rPr>
              <a:t>Z</a:t>
            </a:r>
            <a:r>
              <a:rPr b="1" lang="en" sz="1200">
                <a:solidFill>
                  <a:schemeClr val="dk2"/>
                </a:solidFill>
              </a:rPr>
              <a:t> 920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698" name="Google Shape;698;p50"/>
          <p:cNvSpPr txBox="1"/>
          <p:nvPr/>
        </p:nvSpPr>
        <p:spPr>
          <a:xfrm>
            <a:off x="1511950" y="4362225"/>
            <a:ext cx="7179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2"/>
                </a:solidFill>
              </a:rPr>
              <a:t>Z</a:t>
            </a:r>
            <a:r>
              <a:rPr b="1" lang="en" sz="1200">
                <a:solidFill>
                  <a:schemeClr val="dk2"/>
                </a:solidFill>
              </a:rPr>
              <a:t> 1000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699" name="Google Shape;699;p50"/>
          <p:cNvSpPr txBox="1"/>
          <p:nvPr/>
        </p:nvSpPr>
        <p:spPr>
          <a:xfrm>
            <a:off x="2868375" y="4234475"/>
            <a:ext cx="2973000" cy="8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Between 925 - 1000: </a:t>
            </a:r>
            <a:endParaRPr sz="1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Negative Value = </a:t>
            </a:r>
            <a:r>
              <a:rPr lang="en" sz="1500">
                <a:solidFill>
                  <a:srgbClr val="FF0000"/>
                </a:solidFill>
              </a:rPr>
              <a:t>Height Falls!</a:t>
            </a:r>
            <a:endParaRPr sz="1500">
              <a:solidFill>
                <a:srgbClr val="FF0000"/>
              </a:solidFill>
            </a:endParaRPr>
          </a:p>
        </p:txBody>
      </p:sp>
      <p:cxnSp>
        <p:nvCxnSpPr>
          <p:cNvPr id="700" name="Google Shape;700;p50"/>
          <p:cNvCxnSpPr/>
          <p:nvPr/>
        </p:nvCxnSpPr>
        <p:spPr>
          <a:xfrm flipH="1" rot="10800000">
            <a:off x="1975050" y="3768025"/>
            <a:ext cx="797400" cy="393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01" name="Google Shape;701;p50"/>
          <p:cNvCxnSpPr>
            <a:endCxn id="699" idx="1"/>
          </p:cNvCxnSpPr>
          <p:nvPr/>
        </p:nvCxnSpPr>
        <p:spPr>
          <a:xfrm>
            <a:off x="1974975" y="4542125"/>
            <a:ext cx="893400" cy="111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02" name="Google Shape;702;p50"/>
          <p:cNvCxnSpPr/>
          <p:nvPr/>
        </p:nvCxnSpPr>
        <p:spPr>
          <a:xfrm flipH="1">
            <a:off x="6317500" y="3317275"/>
            <a:ext cx="5700" cy="1636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03" name="Google Shape;703;p50"/>
          <p:cNvCxnSpPr/>
          <p:nvPr/>
        </p:nvCxnSpPr>
        <p:spPr>
          <a:xfrm flipH="1">
            <a:off x="6317375" y="4952775"/>
            <a:ext cx="1658700" cy="12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04" name="Google Shape;704;p50"/>
          <p:cNvCxnSpPr/>
          <p:nvPr/>
        </p:nvCxnSpPr>
        <p:spPr>
          <a:xfrm flipH="1" rot="10800000">
            <a:off x="6320425" y="4704350"/>
            <a:ext cx="1491000" cy="5700"/>
          </a:xfrm>
          <a:prstGeom prst="straightConnector1">
            <a:avLst/>
          </a:prstGeom>
          <a:noFill/>
          <a:ln cap="flat" cmpd="sng" w="19050">
            <a:solidFill>
              <a:srgbClr val="AFAFA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05" name="Google Shape;705;p50"/>
          <p:cNvCxnSpPr/>
          <p:nvPr/>
        </p:nvCxnSpPr>
        <p:spPr>
          <a:xfrm flipH="1" rot="10800000">
            <a:off x="6320425" y="4399550"/>
            <a:ext cx="1491000" cy="5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06" name="Google Shape;706;p50"/>
          <p:cNvCxnSpPr/>
          <p:nvPr/>
        </p:nvCxnSpPr>
        <p:spPr>
          <a:xfrm flipH="1" rot="10800000">
            <a:off x="6320425" y="4018550"/>
            <a:ext cx="1491000" cy="5700"/>
          </a:xfrm>
          <a:prstGeom prst="straightConnector1">
            <a:avLst/>
          </a:prstGeom>
          <a:noFill/>
          <a:ln cap="flat" cmpd="sng" w="19050">
            <a:solidFill>
              <a:srgbClr val="AFAFA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07" name="Google Shape;707;p50"/>
          <p:cNvSpPr txBox="1"/>
          <p:nvPr/>
        </p:nvSpPr>
        <p:spPr>
          <a:xfrm>
            <a:off x="7607950" y="3676425"/>
            <a:ext cx="6495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2"/>
                </a:solidFill>
              </a:rPr>
              <a:t>Z</a:t>
            </a:r>
            <a:r>
              <a:rPr b="1" lang="en" sz="1200">
                <a:solidFill>
                  <a:schemeClr val="dk2"/>
                </a:solidFill>
              </a:rPr>
              <a:t> 850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708" name="Google Shape;708;p50"/>
          <p:cNvSpPr txBox="1"/>
          <p:nvPr/>
        </p:nvSpPr>
        <p:spPr>
          <a:xfrm>
            <a:off x="7607950" y="4057425"/>
            <a:ext cx="6495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2"/>
                </a:solidFill>
              </a:rPr>
              <a:t>Z</a:t>
            </a:r>
            <a:r>
              <a:rPr b="1" lang="en" sz="1200">
                <a:solidFill>
                  <a:schemeClr val="dk2"/>
                </a:solidFill>
              </a:rPr>
              <a:t> 920</a:t>
            </a:r>
            <a:endParaRPr b="1" sz="1200">
              <a:solidFill>
                <a:schemeClr val="dk2"/>
              </a:solidFill>
            </a:endParaRPr>
          </a:p>
        </p:txBody>
      </p:sp>
      <p:sp>
        <p:nvSpPr>
          <p:cNvPr id="709" name="Google Shape;709;p50"/>
          <p:cNvSpPr txBox="1"/>
          <p:nvPr/>
        </p:nvSpPr>
        <p:spPr>
          <a:xfrm>
            <a:off x="7607950" y="4362225"/>
            <a:ext cx="7179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2"/>
                </a:solidFill>
              </a:rPr>
              <a:t>Z</a:t>
            </a:r>
            <a:r>
              <a:rPr b="1" lang="en" sz="1200">
                <a:solidFill>
                  <a:schemeClr val="dk2"/>
                </a:solidFill>
              </a:rPr>
              <a:t> 1000</a:t>
            </a:r>
            <a:endParaRPr b="1" sz="1200">
              <a:solidFill>
                <a:schemeClr val="dk2"/>
              </a:solidFill>
            </a:endParaRPr>
          </a:p>
        </p:txBody>
      </p:sp>
      <p:cxnSp>
        <p:nvCxnSpPr>
          <p:cNvPr id="710" name="Google Shape;710;p50"/>
          <p:cNvCxnSpPr/>
          <p:nvPr/>
        </p:nvCxnSpPr>
        <p:spPr>
          <a:xfrm>
            <a:off x="5655350" y="3751513"/>
            <a:ext cx="607800" cy="195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11" name="Google Shape;711;p50"/>
          <p:cNvCxnSpPr/>
          <p:nvPr/>
        </p:nvCxnSpPr>
        <p:spPr>
          <a:xfrm flipH="1" rot="10800000">
            <a:off x="5609050" y="4854525"/>
            <a:ext cx="625200" cy="43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12" name="Google Shape;712;p50"/>
          <p:cNvSpPr/>
          <p:nvPr/>
        </p:nvSpPr>
        <p:spPr>
          <a:xfrm>
            <a:off x="6338350" y="3720648"/>
            <a:ext cx="1456375" cy="313250"/>
          </a:xfrm>
          <a:custGeom>
            <a:rect b="b" l="l" r="r" t="t"/>
            <a:pathLst>
              <a:path extrusionOk="0" h="12530" w="58255">
                <a:moveTo>
                  <a:pt x="0" y="12298"/>
                </a:moveTo>
                <a:cubicBezTo>
                  <a:pt x="1272" y="12106"/>
                  <a:pt x="5703" y="11914"/>
                  <a:pt x="7629" y="11143"/>
                </a:cubicBezTo>
                <a:cubicBezTo>
                  <a:pt x="9556" y="10373"/>
                  <a:pt x="9825" y="9101"/>
                  <a:pt x="11559" y="7675"/>
                </a:cubicBezTo>
                <a:cubicBezTo>
                  <a:pt x="13293" y="6249"/>
                  <a:pt x="15565" y="3860"/>
                  <a:pt x="18031" y="2589"/>
                </a:cubicBezTo>
                <a:cubicBezTo>
                  <a:pt x="20497" y="1318"/>
                  <a:pt x="23194" y="240"/>
                  <a:pt x="26353" y="47"/>
                </a:cubicBezTo>
                <a:cubicBezTo>
                  <a:pt x="29512" y="-145"/>
                  <a:pt x="33789" y="240"/>
                  <a:pt x="36987" y="1434"/>
                </a:cubicBezTo>
                <a:cubicBezTo>
                  <a:pt x="40185" y="2628"/>
                  <a:pt x="42920" y="5518"/>
                  <a:pt x="45540" y="7213"/>
                </a:cubicBezTo>
                <a:cubicBezTo>
                  <a:pt x="48160" y="8908"/>
                  <a:pt x="50588" y="10719"/>
                  <a:pt x="52707" y="11605"/>
                </a:cubicBezTo>
                <a:cubicBezTo>
                  <a:pt x="54826" y="12491"/>
                  <a:pt x="57330" y="12376"/>
                  <a:pt x="58255" y="12530"/>
                </a:cubicBezTo>
              </a:path>
            </a:pathLst>
          </a:cu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13" name="Google Shape;713;p50"/>
          <p:cNvSpPr/>
          <p:nvPr/>
        </p:nvSpPr>
        <p:spPr>
          <a:xfrm flipH="1" rot="10800000">
            <a:off x="6338350" y="4726517"/>
            <a:ext cx="1456375" cy="231178"/>
          </a:xfrm>
          <a:custGeom>
            <a:rect b="b" l="l" r="r" t="t"/>
            <a:pathLst>
              <a:path extrusionOk="0" h="12530" w="58255">
                <a:moveTo>
                  <a:pt x="0" y="12298"/>
                </a:moveTo>
                <a:cubicBezTo>
                  <a:pt x="1272" y="12106"/>
                  <a:pt x="5703" y="11914"/>
                  <a:pt x="7629" y="11143"/>
                </a:cubicBezTo>
                <a:cubicBezTo>
                  <a:pt x="9556" y="10373"/>
                  <a:pt x="9825" y="9101"/>
                  <a:pt x="11559" y="7675"/>
                </a:cubicBezTo>
                <a:cubicBezTo>
                  <a:pt x="13293" y="6249"/>
                  <a:pt x="15565" y="3860"/>
                  <a:pt x="18031" y="2589"/>
                </a:cubicBezTo>
                <a:cubicBezTo>
                  <a:pt x="20497" y="1318"/>
                  <a:pt x="23194" y="240"/>
                  <a:pt x="26353" y="47"/>
                </a:cubicBezTo>
                <a:cubicBezTo>
                  <a:pt x="29512" y="-145"/>
                  <a:pt x="33789" y="240"/>
                  <a:pt x="36987" y="1434"/>
                </a:cubicBezTo>
                <a:cubicBezTo>
                  <a:pt x="40185" y="2628"/>
                  <a:pt x="42920" y="5518"/>
                  <a:pt x="45540" y="7213"/>
                </a:cubicBezTo>
                <a:cubicBezTo>
                  <a:pt x="48160" y="8908"/>
                  <a:pt x="50588" y="10719"/>
                  <a:pt x="52707" y="11605"/>
                </a:cubicBezTo>
                <a:cubicBezTo>
                  <a:pt x="54826" y="12491"/>
                  <a:pt x="57330" y="12376"/>
                  <a:pt x="58255" y="12530"/>
                </a:cubicBezTo>
              </a:path>
            </a:pathLst>
          </a:cu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51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QG X Breakdown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</p:txBody>
      </p:sp>
      <p:sp>
        <p:nvSpPr>
          <p:cNvPr id="719" name="Google Shape;719;p51"/>
          <p:cNvSpPr txBox="1"/>
          <p:nvPr/>
        </p:nvSpPr>
        <p:spPr>
          <a:xfrm>
            <a:off x="-3117647" y="636391"/>
            <a:ext cx="10728300" cy="6531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320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720" name="Google Shape;720;p51"/>
          <p:cNvSpPr/>
          <p:nvPr/>
        </p:nvSpPr>
        <p:spPr>
          <a:xfrm>
            <a:off x="5456675" y="646575"/>
            <a:ext cx="3600600" cy="71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1" name="Google Shape;721;p51"/>
          <p:cNvSpPr/>
          <p:nvPr/>
        </p:nvSpPr>
        <p:spPr>
          <a:xfrm>
            <a:off x="-667150" y="646575"/>
            <a:ext cx="3600600" cy="71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2" name="Google Shape;722;p51"/>
          <p:cNvSpPr txBox="1"/>
          <p:nvPr/>
        </p:nvSpPr>
        <p:spPr>
          <a:xfrm>
            <a:off x="-2728722" y="1620366"/>
            <a:ext cx="10728300" cy="6531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-942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723" name="Google Shape;723;p51"/>
          <p:cNvSpPr/>
          <p:nvPr/>
        </p:nvSpPr>
        <p:spPr>
          <a:xfrm>
            <a:off x="-634600" y="1588575"/>
            <a:ext cx="3758400" cy="71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4" name="Google Shape;724;p51"/>
          <p:cNvSpPr/>
          <p:nvPr/>
        </p:nvSpPr>
        <p:spPr>
          <a:xfrm>
            <a:off x="5435725" y="1588575"/>
            <a:ext cx="2910600" cy="71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5" name="Google Shape;725;p51"/>
          <p:cNvSpPr txBox="1"/>
          <p:nvPr/>
        </p:nvSpPr>
        <p:spPr>
          <a:xfrm>
            <a:off x="4775" y="2285150"/>
            <a:ext cx="8541300" cy="29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Differential Thermal Advection: </a:t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rgbClr val="FF0000"/>
                </a:solidFill>
              </a:rPr>
              <a:t>Warm air advection</a:t>
            </a:r>
            <a:r>
              <a:rPr lang="en" sz="1800">
                <a:solidFill>
                  <a:schemeClr val="dk2"/>
                </a:solidFill>
              </a:rPr>
              <a:t> at a given pressure level induces </a:t>
            </a:r>
            <a:r>
              <a:rPr lang="en" sz="1800" u="sng">
                <a:solidFill>
                  <a:srgbClr val="E06666"/>
                </a:solidFill>
              </a:rPr>
              <a:t>height rises above</a:t>
            </a:r>
            <a:r>
              <a:rPr lang="en" sz="1800">
                <a:solidFill>
                  <a:schemeClr val="dk2"/>
                </a:solidFill>
              </a:rPr>
              <a:t> that level, and</a:t>
            </a:r>
            <a:r>
              <a:rPr lang="en" sz="1800">
                <a:solidFill>
                  <a:srgbClr val="1155CC"/>
                </a:solidFill>
              </a:rPr>
              <a:t> </a:t>
            </a:r>
            <a:r>
              <a:rPr lang="en" sz="1800" u="sng">
                <a:solidFill>
                  <a:srgbClr val="1155CC"/>
                </a:solidFill>
              </a:rPr>
              <a:t>height falls below</a:t>
            </a:r>
            <a:r>
              <a:rPr lang="en" sz="1800">
                <a:solidFill>
                  <a:schemeClr val="dk2"/>
                </a:solidFill>
              </a:rPr>
              <a:t> that level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rgbClr val="0000FF"/>
                </a:solidFill>
              </a:rPr>
              <a:t>Cold air advection</a:t>
            </a:r>
            <a:r>
              <a:rPr lang="en" sz="1800">
                <a:solidFill>
                  <a:schemeClr val="dk2"/>
                </a:solidFill>
              </a:rPr>
              <a:t> does the opposite: it cases </a:t>
            </a:r>
            <a:r>
              <a:rPr lang="en" sz="1800" u="sng">
                <a:solidFill>
                  <a:srgbClr val="1155CC"/>
                </a:solidFill>
              </a:rPr>
              <a:t>height falls above</a:t>
            </a:r>
            <a:r>
              <a:rPr lang="en" sz="1800">
                <a:solidFill>
                  <a:schemeClr val="dk2"/>
                </a:solidFill>
              </a:rPr>
              <a:t> the given pressure level, and </a:t>
            </a:r>
            <a:r>
              <a:rPr lang="en" sz="1800" u="sng">
                <a:solidFill>
                  <a:srgbClr val="E06666"/>
                </a:solidFill>
              </a:rPr>
              <a:t>height rises below</a:t>
            </a:r>
            <a:r>
              <a:rPr lang="en" sz="1800">
                <a:solidFill>
                  <a:schemeClr val="dk2"/>
                </a:solidFill>
              </a:rPr>
              <a:t>.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This ties back directly to Charles’s Law!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457200" lvl="0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726" name="Google Shape;726;p51"/>
          <p:cNvSpPr txBox="1"/>
          <p:nvPr/>
        </p:nvSpPr>
        <p:spPr>
          <a:xfrm>
            <a:off x="3978963" y="1289500"/>
            <a:ext cx="1155900" cy="6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OR</a:t>
            </a:r>
            <a:endParaRPr b="1" sz="1800">
              <a:solidFill>
                <a:schemeClr val="dk2"/>
              </a:solidFill>
            </a:endParaRPr>
          </a:p>
        </p:txBody>
      </p:sp>
      <p:pic>
        <p:nvPicPr>
          <p:cNvPr id="727" name="Google Shape;727;p51"/>
          <p:cNvPicPr preferRelativeResize="0"/>
          <p:nvPr/>
        </p:nvPicPr>
        <p:blipFill rotWithShape="1">
          <a:blip r:embed="rId5">
            <a:alphaModFix amt="97000"/>
          </a:blip>
          <a:srcRect b="34473" l="64372" r="1570" t="14393"/>
          <a:stretch/>
        </p:blipFill>
        <p:spPr>
          <a:xfrm>
            <a:off x="5107400" y="4152403"/>
            <a:ext cx="845101" cy="95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Google Shape;728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17367">
            <a:off x="5195425" y="4452662"/>
            <a:ext cx="468099" cy="3510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29" name="Google Shape;729;p51"/>
          <p:cNvCxnSpPr/>
          <p:nvPr/>
        </p:nvCxnSpPr>
        <p:spPr>
          <a:xfrm>
            <a:off x="5635525" y="4592550"/>
            <a:ext cx="100500" cy="150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52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QG X Breakdown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</p:txBody>
      </p:sp>
      <p:sp>
        <p:nvSpPr>
          <p:cNvPr id="735" name="Google Shape;735;p52"/>
          <p:cNvSpPr txBox="1"/>
          <p:nvPr/>
        </p:nvSpPr>
        <p:spPr>
          <a:xfrm>
            <a:off x="-4607397" y="820766"/>
            <a:ext cx="10728300" cy="6531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320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736" name="Google Shape;736;p52"/>
          <p:cNvSpPr/>
          <p:nvPr/>
        </p:nvSpPr>
        <p:spPr>
          <a:xfrm>
            <a:off x="-2063550" y="757175"/>
            <a:ext cx="6045000" cy="71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7" name="Google Shape;737;p52"/>
          <p:cNvSpPr txBox="1"/>
          <p:nvPr/>
        </p:nvSpPr>
        <p:spPr>
          <a:xfrm>
            <a:off x="159325" y="1257325"/>
            <a:ext cx="8984700" cy="28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Diabatic Heating: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Similar</a:t>
            </a:r>
            <a:r>
              <a:rPr lang="en" sz="1800">
                <a:solidFill>
                  <a:schemeClr val="dk2"/>
                </a:solidFill>
              </a:rPr>
              <a:t> in concept to differential thermal advection: </a:t>
            </a:r>
            <a:endParaRPr sz="1800">
              <a:solidFill>
                <a:schemeClr val="dk2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Diabatic heating in a layer causes the layer to expand; </a:t>
            </a:r>
            <a:endParaRPr sz="1800">
              <a:solidFill>
                <a:schemeClr val="dk2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Diabatic cooling in layer causes the layer to contract.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Causes height rises (falls) above (below) the source of heating.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Causes height rises (falls) below (above) the source of cooling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 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Examples: </a:t>
            </a:r>
            <a:endParaRPr sz="1800">
              <a:solidFill>
                <a:schemeClr val="dk2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Latent heat release from large systems (hurricanes, large cyclones, etc…) </a:t>
            </a:r>
            <a:endParaRPr sz="1800">
              <a:solidFill>
                <a:schemeClr val="dk2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Mesohighs in the wake of strong MCSs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53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QG X Breakdown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</p:txBody>
      </p:sp>
      <p:cxnSp>
        <p:nvCxnSpPr>
          <p:cNvPr id="743" name="Google Shape;743;p53"/>
          <p:cNvCxnSpPr/>
          <p:nvPr/>
        </p:nvCxnSpPr>
        <p:spPr>
          <a:xfrm>
            <a:off x="4558325" y="1485350"/>
            <a:ext cx="0" cy="36177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44" name="Google Shape;744;p53"/>
          <p:cNvSpPr txBox="1"/>
          <p:nvPr/>
        </p:nvSpPr>
        <p:spPr>
          <a:xfrm>
            <a:off x="640050" y="1352325"/>
            <a:ext cx="3259500" cy="6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980000"/>
                </a:solidFill>
              </a:rPr>
              <a:t>Warming the layer</a:t>
            </a:r>
            <a:endParaRPr sz="1800">
              <a:solidFill>
                <a:srgbClr val="980000"/>
              </a:solidFill>
            </a:endParaRPr>
          </a:p>
        </p:txBody>
      </p:sp>
      <p:sp>
        <p:nvSpPr>
          <p:cNvPr id="745" name="Google Shape;745;p53"/>
          <p:cNvSpPr txBox="1"/>
          <p:nvPr/>
        </p:nvSpPr>
        <p:spPr>
          <a:xfrm>
            <a:off x="5212050" y="1352325"/>
            <a:ext cx="3259500" cy="6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FF"/>
                </a:solidFill>
              </a:rPr>
              <a:t>Cooling the layer</a:t>
            </a:r>
            <a:endParaRPr sz="1800">
              <a:solidFill>
                <a:srgbClr val="0000FF"/>
              </a:solidFill>
            </a:endParaRPr>
          </a:p>
        </p:txBody>
      </p:sp>
      <p:cxnSp>
        <p:nvCxnSpPr>
          <p:cNvPr id="746" name="Google Shape;746;p53"/>
          <p:cNvCxnSpPr/>
          <p:nvPr/>
        </p:nvCxnSpPr>
        <p:spPr>
          <a:xfrm flipH="1" rot="10800000">
            <a:off x="4325" y="2814550"/>
            <a:ext cx="9108000" cy="5700"/>
          </a:xfrm>
          <a:prstGeom prst="straightConnector1">
            <a:avLst/>
          </a:prstGeom>
          <a:noFill/>
          <a:ln cap="flat" cmpd="sng" w="38100">
            <a:solidFill>
              <a:srgbClr val="CCCCCC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747" name="Google Shape;747;p53"/>
          <p:cNvSpPr/>
          <p:nvPr/>
        </p:nvSpPr>
        <p:spPr>
          <a:xfrm>
            <a:off x="888550" y="3091875"/>
            <a:ext cx="2907000" cy="1070700"/>
          </a:xfrm>
          <a:prstGeom prst="ellipse">
            <a:avLst/>
          </a:prstGeom>
          <a:solidFill>
            <a:srgbClr val="F4CCCC"/>
          </a:solidFill>
          <a:ln cap="flat" cmpd="sng" w="952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8" name="Google Shape;748;p53"/>
          <p:cNvSpPr txBox="1"/>
          <p:nvPr/>
        </p:nvSpPr>
        <p:spPr>
          <a:xfrm>
            <a:off x="1473700" y="3388200"/>
            <a:ext cx="20385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Heating source</a:t>
            </a:r>
            <a:endParaRPr b="1" sz="1800">
              <a:solidFill>
                <a:schemeClr val="dk2"/>
              </a:solidFill>
            </a:endParaRPr>
          </a:p>
        </p:txBody>
      </p:sp>
      <p:sp>
        <p:nvSpPr>
          <p:cNvPr id="749" name="Google Shape;749;p53"/>
          <p:cNvSpPr/>
          <p:nvPr/>
        </p:nvSpPr>
        <p:spPr>
          <a:xfrm>
            <a:off x="5536750" y="3091875"/>
            <a:ext cx="2907000" cy="1070700"/>
          </a:xfrm>
          <a:prstGeom prst="ellipse">
            <a:avLst/>
          </a:prstGeom>
          <a:solidFill>
            <a:srgbClr val="C9DAF8"/>
          </a:solidFill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0" name="Google Shape;750;p53"/>
          <p:cNvSpPr txBox="1"/>
          <p:nvPr/>
        </p:nvSpPr>
        <p:spPr>
          <a:xfrm>
            <a:off x="6121975" y="3388200"/>
            <a:ext cx="20385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Cooling source</a:t>
            </a:r>
            <a:endParaRPr b="1" sz="1800">
              <a:solidFill>
                <a:schemeClr val="dk2"/>
              </a:solidFill>
            </a:endParaRPr>
          </a:p>
        </p:txBody>
      </p:sp>
      <p:cxnSp>
        <p:nvCxnSpPr>
          <p:cNvPr id="751" name="Google Shape;751;p53"/>
          <p:cNvCxnSpPr/>
          <p:nvPr/>
        </p:nvCxnSpPr>
        <p:spPr>
          <a:xfrm flipH="1" rot="10800000">
            <a:off x="4325" y="4567150"/>
            <a:ext cx="9108000" cy="5700"/>
          </a:xfrm>
          <a:prstGeom prst="straightConnector1">
            <a:avLst/>
          </a:prstGeom>
          <a:noFill/>
          <a:ln cap="flat" cmpd="sng" w="38100">
            <a:solidFill>
              <a:srgbClr val="CCCCCC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752" name="Google Shape;752;p53"/>
          <p:cNvSpPr/>
          <p:nvPr/>
        </p:nvSpPr>
        <p:spPr>
          <a:xfrm>
            <a:off x="4325" y="2144098"/>
            <a:ext cx="9125400" cy="1153475"/>
          </a:xfrm>
          <a:custGeom>
            <a:rect b="b" l="l" r="r" t="t"/>
            <a:pathLst>
              <a:path extrusionOk="0" h="46139" w="365016">
                <a:moveTo>
                  <a:pt x="0" y="27509"/>
                </a:moveTo>
                <a:cubicBezTo>
                  <a:pt x="2235" y="27124"/>
                  <a:pt x="8785" y="26661"/>
                  <a:pt x="13408" y="25197"/>
                </a:cubicBezTo>
                <a:cubicBezTo>
                  <a:pt x="18032" y="23733"/>
                  <a:pt x="22232" y="21344"/>
                  <a:pt x="27741" y="18724"/>
                </a:cubicBezTo>
                <a:cubicBezTo>
                  <a:pt x="33251" y="16104"/>
                  <a:pt x="39415" y="12328"/>
                  <a:pt x="46465" y="9477"/>
                </a:cubicBezTo>
                <a:cubicBezTo>
                  <a:pt x="53516" y="6626"/>
                  <a:pt x="62146" y="3159"/>
                  <a:pt x="70044" y="1618"/>
                </a:cubicBezTo>
                <a:cubicBezTo>
                  <a:pt x="77942" y="77"/>
                  <a:pt x="86111" y="-154"/>
                  <a:pt x="93855" y="231"/>
                </a:cubicBezTo>
                <a:cubicBezTo>
                  <a:pt x="101599" y="616"/>
                  <a:pt x="109420" y="2157"/>
                  <a:pt x="116509" y="3929"/>
                </a:cubicBezTo>
                <a:cubicBezTo>
                  <a:pt x="123598" y="5701"/>
                  <a:pt x="130572" y="8167"/>
                  <a:pt x="136390" y="10864"/>
                </a:cubicBezTo>
                <a:cubicBezTo>
                  <a:pt x="142208" y="13561"/>
                  <a:pt x="147332" y="17453"/>
                  <a:pt x="151416" y="20111"/>
                </a:cubicBezTo>
                <a:cubicBezTo>
                  <a:pt x="155500" y="22770"/>
                  <a:pt x="155693" y="25621"/>
                  <a:pt x="160894" y="26815"/>
                </a:cubicBezTo>
                <a:cubicBezTo>
                  <a:pt x="166095" y="28009"/>
                  <a:pt x="176151" y="27239"/>
                  <a:pt x="182624" y="27277"/>
                </a:cubicBezTo>
                <a:cubicBezTo>
                  <a:pt x="189097" y="27316"/>
                  <a:pt x="193604" y="25775"/>
                  <a:pt x="199730" y="27046"/>
                </a:cubicBezTo>
                <a:cubicBezTo>
                  <a:pt x="205856" y="28318"/>
                  <a:pt x="211982" y="32325"/>
                  <a:pt x="219379" y="34906"/>
                </a:cubicBezTo>
                <a:cubicBezTo>
                  <a:pt x="226776" y="37488"/>
                  <a:pt x="236563" y="40878"/>
                  <a:pt x="244114" y="42535"/>
                </a:cubicBezTo>
                <a:cubicBezTo>
                  <a:pt x="251666" y="44192"/>
                  <a:pt x="257753" y="44268"/>
                  <a:pt x="264688" y="44846"/>
                </a:cubicBezTo>
                <a:cubicBezTo>
                  <a:pt x="271623" y="45424"/>
                  <a:pt x="278790" y="46464"/>
                  <a:pt x="285725" y="46002"/>
                </a:cubicBezTo>
                <a:cubicBezTo>
                  <a:pt x="292660" y="45540"/>
                  <a:pt x="300597" y="43343"/>
                  <a:pt x="306299" y="42072"/>
                </a:cubicBezTo>
                <a:cubicBezTo>
                  <a:pt x="312001" y="40801"/>
                  <a:pt x="315854" y="39568"/>
                  <a:pt x="319938" y="38374"/>
                </a:cubicBezTo>
                <a:cubicBezTo>
                  <a:pt x="324022" y="37180"/>
                  <a:pt x="326488" y="36524"/>
                  <a:pt x="330803" y="34906"/>
                </a:cubicBezTo>
                <a:cubicBezTo>
                  <a:pt x="335118" y="33288"/>
                  <a:pt x="341861" y="29936"/>
                  <a:pt x="345829" y="28664"/>
                </a:cubicBezTo>
                <a:cubicBezTo>
                  <a:pt x="349797" y="27393"/>
                  <a:pt x="351415" y="27585"/>
                  <a:pt x="354613" y="27277"/>
                </a:cubicBezTo>
                <a:cubicBezTo>
                  <a:pt x="357811" y="26969"/>
                  <a:pt x="363282" y="26892"/>
                  <a:pt x="365016" y="26815"/>
                </a:cubicBezTo>
              </a:path>
            </a:pathLst>
          </a:custGeom>
          <a:noFill/>
          <a:ln cap="flat" cmpd="sng" w="28575">
            <a:solidFill>
              <a:schemeClr val="dk1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753" name="Google Shape;753;p53"/>
          <p:cNvSpPr/>
          <p:nvPr/>
        </p:nvSpPr>
        <p:spPr>
          <a:xfrm>
            <a:off x="21675" y="4118167"/>
            <a:ext cx="9113825" cy="1019275"/>
          </a:xfrm>
          <a:custGeom>
            <a:rect b="b" l="l" r="r" t="t"/>
            <a:pathLst>
              <a:path extrusionOk="0" h="40771" w="364553">
                <a:moveTo>
                  <a:pt x="0" y="18821"/>
                </a:moveTo>
                <a:cubicBezTo>
                  <a:pt x="2042" y="18744"/>
                  <a:pt x="7744" y="17588"/>
                  <a:pt x="12252" y="18358"/>
                </a:cubicBezTo>
                <a:cubicBezTo>
                  <a:pt x="16760" y="19129"/>
                  <a:pt x="23079" y="21518"/>
                  <a:pt x="27047" y="23444"/>
                </a:cubicBezTo>
                <a:cubicBezTo>
                  <a:pt x="31015" y="25371"/>
                  <a:pt x="32363" y="27644"/>
                  <a:pt x="36062" y="29917"/>
                </a:cubicBezTo>
                <a:cubicBezTo>
                  <a:pt x="39761" y="32190"/>
                  <a:pt x="44346" y="35349"/>
                  <a:pt x="49239" y="37083"/>
                </a:cubicBezTo>
                <a:cubicBezTo>
                  <a:pt x="54132" y="38817"/>
                  <a:pt x="58948" y="39780"/>
                  <a:pt x="65421" y="40319"/>
                </a:cubicBezTo>
                <a:cubicBezTo>
                  <a:pt x="71894" y="40858"/>
                  <a:pt x="79098" y="40319"/>
                  <a:pt x="88075" y="40319"/>
                </a:cubicBezTo>
                <a:cubicBezTo>
                  <a:pt x="97052" y="40319"/>
                  <a:pt x="111693" y="41282"/>
                  <a:pt x="119283" y="40319"/>
                </a:cubicBezTo>
                <a:cubicBezTo>
                  <a:pt x="126873" y="39356"/>
                  <a:pt x="129223" y="36466"/>
                  <a:pt x="133615" y="34540"/>
                </a:cubicBezTo>
                <a:cubicBezTo>
                  <a:pt x="138007" y="32614"/>
                  <a:pt x="140666" y="31227"/>
                  <a:pt x="145636" y="28761"/>
                </a:cubicBezTo>
                <a:cubicBezTo>
                  <a:pt x="150606" y="26295"/>
                  <a:pt x="158119" y="21594"/>
                  <a:pt x="163436" y="19745"/>
                </a:cubicBezTo>
                <a:cubicBezTo>
                  <a:pt x="168753" y="17896"/>
                  <a:pt x="172220" y="17896"/>
                  <a:pt x="177537" y="17665"/>
                </a:cubicBezTo>
                <a:cubicBezTo>
                  <a:pt x="182854" y="17434"/>
                  <a:pt x="190367" y="18936"/>
                  <a:pt x="195337" y="18358"/>
                </a:cubicBezTo>
                <a:cubicBezTo>
                  <a:pt x="200307" y="17780"/>
                  <a:pt x="202426" y="16008"/>
                  <a:pt x="207358" y="14197"/>
                </a:cubicBezTo>
                <a:cubicBezTo>
                  <a:pt x="212290" y="12386"/>
                  <a:pt x="218454" y="9420"/>
                  <a:pt x="224927" y="7494"/>
                </a:cubicBezTo>
                <a:cubicBezTo>
                  <a:pt x="231400" y="5568"/>
                  <a:pt x="237949" y="3872"/>
                  <a:pt x="246194" y="2639"/>
                </a:cubicBezTo>
                <a:cubicBezTo>
                  <a:pt x="254439" y="1406"/>
                  <a:pt x="264881" y="289"/>
                  <a:pt x="274397" y="96"/>
                </a:cubicBezTo>
                <a:cubicBezTo>
                  <a:pt x="283914" y="-97"/>
                  <a:pt x="295780" y="674"/>
                  <a:pt x="303293" y="1483"/>
                </a:cubicBezTo>
                <a:cubicBezTo>
                  <a:pt x="310806" y="2292"/>
                  <a:pt x="314543" y="3256"/>
                  <a:pt x="319475" y="4951"/>
                </a:cubicBezTo>
                <a:cubicBezTo>
                  <a:pt x="324407" y="6646"/>
                  <a:pt x="328915" y="9960"/>
                  <a:pt x="332883" y="11655"/>
                </a:cubicBezTo>
                <a:cubicBezTo>
                  <a:pt x="336851" y="13350"/>
                  <a:pt x="339741" y="14005"/>
                  <a:pt x="343285" y="15122"/>
                </a:cubicBezTo>
                <a:cubicBezTo>
                  <a:pt x="346830" y="16239"/>
                  <a:pt x="350605" y="17780"/>
                  <a:pt x="354150" y="18358"/>
                </a:cubicBezTo>
                <a:cubicBezTo>
                  <a:pt x="357695" y="18936"/>
                  <a:pt x="362819" y="18551"/>
                  <a:pt x="364553" y="18590"/>
                </a:cubicBezTo>
              </a:path>
            </a:pathLst>
          </a:custGeom>
          <a:noFill/>
          <a:ln cap="flat" cmpd="sng" w="28575">
            <a:solidFill>
              <a:schemeClr val="dk1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754" name="Google Shape;754;p53"/>
          <p:cNvSpPr txBox="1"/>
          <p:nvPr/>
        </p:nvSpPr>
        <p:spPr>
          <a:xfrm>
            <a:off x="56350" y="2682025"/>
            <a:ext cx="1311900" cy="240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Initial Height 1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755" name="Google Shape;755;p53"/>
          <p:cNvSpPr txBox="1"/>
          <p:nvPr/>
        </p:nvSpPr>
        <p:spPr>
          <a:xfrm>
            <a:off x="56350" y="4434625"/>
            <a:ext cx="1311900" cy="240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Initial Height 2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756" name="Google Shape;756;p53"/>
          <p:cNvSpPr txBox="1"/>
          <p:nvPr/>
        </p:nvSpPr>
        <p:spPr>
          <a:xfrm>
            <a:off x="1674600" y="1801875"/>
            <a:ext cx="1352400" cy="240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Final Height 1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757" name="Google Shape;757;p53"/>
          <p:cNvSpPr txBox="1"/>
          <p:nvPr/>
        </p:nvSpPr>
        <p:spPr>
          <a:xfrm>
            <a:off x="6248100" y="2874225"/>
            <a:ext cx="1352400" cy="240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Final Height 1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758" name="Google Shape;758;p53"/>
          <p:cNvSpPr txBox="1"/>
          <p:nvPr/>
        </p:nvSpPr>
        <p:spPr>
          <a:xfrm>
            <a:off x="1593600" y="4736225"/>
            <a:ext cx="1352400" cy="240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Final Height 2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759" name="Google Shape;759;p53"/>
          <p:cNvSpPr txBox="1"/>
          <p:nvPr/>
        </p:nvSpPr>
        <p:spPr>
          <a:xfrm>
            <a:off x="6314050" y="4244563"/>
            <a:ext cx="1352400" cy="240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Final Height 2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760" name="Google Shape;760;p53"/>
          <p:cNvPicPr preferRelativeResize="0"/>
          <p:nvPr/>
        </p:nvPicPr>
        <p:blipFill rotWithShape="1">
          <a:blip r:embed="rId3">
            <a:alphaModFix amt="19000"/>
          </a:blip>
          <a:srcRect b="34473" l="64372" r="1570" t="14393"/>
          <a:stretch/>
        </p:blipFill>
        <p:spPr>
          <a:xfrm>
            <a:off x="7858400" y="0"/>
            <a:ext cx="1190400" cy="1340435"/>
          </a:xfrm>
          <a:prstGeom prst="rect">
            <a:avLst/>
          </a:prstGeom>
          <a:noFill/>
          <a:ln>
            <a:noFill/>
          </a:ln>
        </p:spPr>
      </p:pic>
      <p:sp>
        <p:nvSpPr>
          <p:cNvPr id="761" name="Google Shape;761;p53"/>
          <p:cNvSpPr txBox="1"/>
          <p:nvPr/>
        </p:nvSpPr>
        <p:spPr>
          <a:xfrm>
            <a:off x="-4378797" y="744566"/>
            <a:ext cx="10728300" cy="6531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-1320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762" name="Google Shape;762;p53"/>
          <p:cNvSpPr/>
          <p:nvPr/>
        </p:nvSpPr>
        <p:spPr>
          <a:xfrm>
            <a:off x="-1834950" y="680975"/>
            <a:ext cx="6045000" cy="71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7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QG Height Tendency</a:t>
            </a:r>
            <a:endParaRPr b="1" sz="3600">
              <a:solidFill>
                <a:schemeClr val="dk2"/>
              </a:solidFill>
            </a:endParaRPr>
          </a:p>
        </p:txBody>
      </p:sp>
      <p:sp>
        <p:nvSpPr>
          <p:cNvPr id="145" name="Google Shape;145;p27"/>
          <p:cNvSpPr txBox="1"/>
          <p:nvPr/>
        </p:nvSpPr>
        <p:spPr>
          <a:xfrm>
            <a:off x="235525" y="1028725"/>
            <a:ext cx="4707300" cy="28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A quick note:</a:t>
            </a:r>
            <a:r>
              <a:rPr lang="en" sz="1800">
                <a:solidFill>
                  <a:schemeClr val="dk2"/>
                </a:solidFill>
              </a:rPr>
              <a:t>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There are alternatives to QG theory (for example, IPV theory), that will work just as well.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We will focus on QG theory in this class for two reasons: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AutoNum type="arabicParenR"/>
            </a:pPr>
            <a:r>
              <a:rPr lang="en" sz="1800">
                <a:solidFill>
                  <a:schemeClr val="dk2"/>
                </a:solidFill>
              </a:rPr>
              <a:t>It’s easy to interpret from basic weather charts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AutoNum type="arabicParenR"/>
            </a:pPr>
            <a:r>
              <a:rPr lang="en" sz="1800">
                <a:solidFill>
                  <a:schemeClr val="dk2"/>
                </a:solidFill>
              </a:rPr>
              <a:t>Most U.S. weather entities use QG theory (not the case elsewhere…)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46" name="Google Shape;14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2925" y="1462100"/>
            <a:ext cx="4130276" cy="3097699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7"/>
          <p:cNvSpPr txBox="1"/>
          <p:nvPr/>
        </p:nvSpPr>
        <p:spPr>
          <a:xfrm>
            <a:off x="4942925" y="1167400"/>
            <a:ext cx="4130400" cy="2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80000"/>
                </a:solidFill>
              </a:rPr>
              <a:t>What will this pattern look like in 12-24 hours?</a:t>
            </a:r>
            <a:endParaRPr>
              <a:solidFill>
                <a:srgbClr val="98000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54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QG X Application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</p:txBody>
      </p:sp>
      <p:sp>
        <p:nvSpPr>
          <p:cNvPr id="768" name="Google Shape;768;p54"/>
          <p:cNvSpPr txBox="1"/>
          <p:nvPr/>
        </p:nvSpPr>
        <p:spPr>
          <a:xfrm>
            <a:off x="-873597" y="744566"/>
            <a:ext cx="10728300" cy="6531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320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769" name="Google Shape;769;p54"/>
          <p:cNvSpPr txBox="1"/>
          <p:nvPr/>
        </p:nvSpPr>
        <p:spPr>
          <a:xfrm>
            <a:off x="159325" y="1562125"/>
            <a:ext cx="8984700" cy="28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How do we use this?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Use the vorticity advection term to help anticipate where a vorticity maximum or minimum (i.e. a trough or a ridge) will go. 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Use the differential thermal advection term to anticipate whether or not a trough or ridge will amplify. 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The diabatic heating term is similar to the thermal advection term, but is typically not as consequential. 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55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QG X Application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</p:txBody>
      </p:sp>
      <p:sp>
        <p:nvSpPr>
          <p:cNvPr id="775" name="Google Shape;775;p55"/>
          <p:cNvSpPr txBox="1"/>
          <p:nvPr/>
        </p:nvSpPr>
        <p:spPr>
          <a:xfrm>
            <a:off x="-873597" y="744566"/>
            <a:ext cx="10728300" cy="6531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320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776" name="Google Shape;776;p55"/>
          <p:cNvSpPr/>
          <p:nvPr/>
        </p:nvSpPr>
        <p:spPr>
          <a:xfrm>
            <a:off x="1072050" y="1764152"/>
            <a:ext cx="7622775" cy="2496650"/>
          </a:xfrm>
          <a:custGeom>
            <a:rect b="b" l="l" r="r" t="t"/>
            <a:pathLst>
              <a:path extrusionOk="0" h="99866" w="304911">
                <a:moveTo>
                  <a:pt x="0" y="28605"/>
                </a:moveTo>
                <a:cubicBezTo>
                  <a:pt x="2928" y="33267"/>
                  <a:pt x="10518" y="47022"/>
                  <a:pt x="17569" y="56577"/>
                </a:cubicBezTo>
                <a:cubicBezTo>
                  <a:pt x="24620" y="66132"/>
                  <a:pt x="34984" y="79077"/>
                  <a:pt x="42304" y="85935"/>
                </a:cubicBezTo>
                <a:cubicBezTo>
                  <a:pt x="49624" y="92793"/>
                  <a:pt x="53670" y="95490"/>
                  <a:pt x="61491" y="97725"/>
                </a:cubicBezTo>
                <a:cubicBezTo>
                  <a:pt x="69312" y="99960"/>
                  <a:pt x="78713" y="100345"/>
                  <a:pt x="89231" y="99343"/>
                </a:cubicBezTo>
                <a:cubicBezTo>
                  <a:pt x="99749" y="98341"/>
                  <a:pt x="114660" y="98534"/>
                  <a:pt x="124600" y="91714"/>
                </a:cubicBezTo>
                <a:cubicBezTo>
                  <a:pt x="134540" y="84895"/>
                  <a:pt x="142130" y="68212"/>
                  <a:pt x="148872" y="58426"/>
                </a:cubicBezTo>
                <a:cubicBezTo>
                  <a:pt x="155614" y="48640"/>
                  <a:pt x="158504" y="40164"/>
                  <a:pt x="165054" y="32998"/>
                </a:cubicBezTo>
                <a:cubicBezTo>
                  <a:pt x="171604" y="25832"/>
                  <a:pt x="179310" y="20476"/>
                  <a:pt x="188171" y="15429"/>
                </a:cubicBezTo>
                <a:cubicBezTo>
                  <a:pt x="197033" y="10382"/>
                  <a:pt x="206626" y="5141"/>
                  <a:pt x="218223" y="2714"/>
                </a:cubicBezTo>
                <a:cubicBezTo>
                  <a:pt x="229820" y="287"/>
                  <a:pt x="246773" y="-946"/>
                  <a:pt x="257753" y="865"/>
                </a:cubicBezTo>
                <a:cubicBezTo>
                  <a:pt x="268734" y="2676"/>
                  <a:pt x="277133" y="9572"/>
                  <a:pt x="284106" y="13579"/>
                </a:cubicBezTo>
                <a:cubicBezTo>
                  <a:pt x="291080" y="17586"/>
                  <a:pt x="296127" y="21786"/>
                  <a:pt x="299594" y="24907"/>
                </a:cubicBezTo>
                <a:cubicBezTo>
                  <a:pt x="303062" y="28028"/>
                  <a:pt x="304025" y="31071"/>
                  <a:pt x="304911" y="32304"/>
                </a:cubicBezTo>
              </a:path>
            </a:pathLst>
          </a:cu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77" name="Google Shape;777;p55"/>
          <p:cNvSpPr/>
          <p:nvPr/>
        </p:nvSpPr>
        <p:spPr>
          <a:xfrm>
            <a:off x="1072050" y="2143836"/>
            <a:ext cx="7622775" cy="2498750"/>
          </a:xfrm>
          <a:custGeom>
            <a:rect b="b" l="l" r="r" t="t"/>
            <a:pathLst>
              <a:path extrusionOk="0" h="99950" w="304911">
                <a:moveTo>
                  <a:pt x="0" y="28658"/>
                </a:moveTo>
                <a:cubicBezTo>
                  <a:pt x="2928" y="33320"/>
                  <a:pt x="10518" y="47075"/>
                  <a:pt x="17569" y="56630"/>
                </a:cubicBezTo>
                <a:cubicBezTo>
                  <a:pt x="24620" y="66185"/>
                  <a:pt x="34984" y="79130"/>
                  <a:pt x="42304" y="85988"/>
                </a:cubicBezTo>
                <a:cubicBezTo>
                  <a:pt x="49624" y="92846"/>
                  <a:pt x="53670" y="95543"/>
                  <a:pt x="61491" y="97778"/>
                </a:cubicBezTo>
                <a:cubicBezTo>
                  <a:pt x="69312" y="100013"/>
                  <a:pt x="78713" y="100398"/>
                  <a:pt x="89231" y="99396"/>
                </a:cubicBezTo>
                <a:cubicBezTo>
                  <a:pt x="99749" y="98394"/>
                  <a:pt x="113889" y="98240"/>
                  <a:pt x="124600" y="91767"/>
                </a:cubicBezTo>
                <a:cubicBezTo>
                  <a:pt x="135311" y="85294"/>
                  <a:pt x="145906" y="69807"/>
                  <a:pt x="153496" y="60560"/>
                </a:cubicBezTo>
                <a:cubicBezTo>
                  <a:pt x="161086" y="51313"/>
                  <a:pt x="164361" y="43800"/>
                  <a:pt x="170140" y="36287"/>
                </a:cubicBezTo>
                <a:cubicBezTo>
                  <a:pt x="175919" y="28774"/>
                  <a:pt x="180157" y="21069"/>
                  <a:pt x="188171" y="15482"/>
                </a:cubicBezTo>
                <a:cubicBezTo>
                  <a:pt x="196185" y="9895"/>
                  <a:pt x="206626" y="5194"/>
                  <a:pt x="218223" y="2767"/>
                </a:cubicBezTo>
                <a:cubicBezTo>
                  <a:pt x="229820" y="340"/>
                  <a:pt x="246773" y="-893"/>
                  <a:pt x="257753" y="918"/>
                </a:cubicBezTo>
                <a:cubicBezTo>
                  <a:pt x="268734" y="2729"/>
                  <a:pt x="277133" y="9625"/>
                  <a:pt x="284106" y="13632"/>
                </a:cubicBezTo>
                <a:cubicBezTo>
                  <a:pt x="291080" y="17639"/>
                  <a:pt x="296127" y="21839"/>
                  <a:pt x="299594" y="24960"/>
                </a:cubicBezTo>
                <a:cubicBezTo>
                  <a:pt x="303062" y="28081"/>
                  <a:pt x="304025" y="31124"/>
                  <a:pt x="304911" y="32357"/>
                </a:cubicBezTo>
              </a:path>
            </a:pathLst>
          </a:cu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78" name="Google Shape;778;p55"/>
          <p:cNvSpPr/>
          <p:nvPr/>
        </p:nvSpPr>
        <p:spPr>
          <a:xfrm>
            <a:off x="1072050" y="2524836"/>
            <a:ext cx="7622775" cy="2498750"/>
          </a:xfrm>
          <a:custGeom>
            <a:rect b="b" l="l" r="r" t="t"/>
            <a:pathLst>
              <a:path extrusionOk="0" h="99950" w="304911">
                <a:moveTo>
                  <a:pt x="0" y="28658"/>
                </a:moveTo>
                <a:cubicBezTo>
                  <a:pt x="2928" y="33320"/>
                  <a:pt x="10518" y="47075"/>
                  <a:pt x="17569" y="56630"/>
                </a:cubicBezTo>
                <a:cubicBezTo>
                  <a:pt x="24620" y="66185"/>
                  <a:pt x="34984" y="79130"/>
                  <a:pt x="42304" y="85988"/>
                </a:cubicBezTo>
                <a:cubicBezTo>
                  <a:pt x="49624" y="92846"/>
                  <a:pt x="53670" y="95543"/>
                  <a:pt x="61491" y="97778"/>
                </a:cubicBezTo>
                <a:cubicBezTo>
                  <a:pt x="69312" y="100013"/>
                  <a:pt x="78713" y="100398"/>
                  <a:pt x="89231" y="99396"/>
                </a:cubicBezTo>
                <a:cubicBezTo>
                  <a:pt x="99749" y="98394"/>
                  <a:pt x="113889" y="98240"/>
                  <a:pt x="124600" y="91767"/>
                </a:cubicBezTo>
                <a:cubicBezTo>
                  <a:pt x="135311" y="85294"/>
                  <a:pt x="145906" y="69807"/>
                  <a:pt x="153496" y="60560"/>
                </a:cubicBezTo>
                <a:cubicBezTo>
                  <a:pt x="161086" y="51313"/>
                  <a:pt x="164361" y="43800"/>
                  <a:pt x="170140" y="36287"/>
                </a:cubicBezTo>
                <a:cubicBezTo>
                  <a:pt x="175919" y="28774"/>
                  <a:pt x="180157" y="21069"/>
                  <a:pt x="188171" y="15482"/>
                </a:cubicBezTo>
                <a:cubicBezTo>
                  <a:pt x="196185" y="9895"/>
                  <a:pt x="206626" y="5194"/>
                  <a:pt x="218223" y="2767"/>
                </a:cubicBezTo>
                <a:cubicBezTo>
                  <a:pt x="229820" y="340"/>
                  <a:pt x="246773" y="-893"/>
                  <a:pt x="257753" y="918"/>
                </a:cubicBezTo>
                <a:cubicBezTo>
                  <a:pt x="268734" y="2729"/>
                  <a:pt x="277133" y="9625"/>
                  <a:pt x="284106" y="13632"/>
                </a:cubicBezTo>
                <a:cubicBezTo>
                  <a:pt x="291080" y="17639"/>
                  <a:pt x="296127" y="21839"/>
                  <a:pt x="299594" y="24960"/>
                </a:cubicBezTo>
                <a:cubicBezTo>
                  <a:pt x="303062" y="28081"/>
                  <a:pt x="304025" y="31124"/>
                  <a:pt x="304911" y="32357"/>
                </a:cubicBezTo>
              </a:path>
            </a:pathLst>
          </a:cu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79" name="Google Shape;779;p55"/>
          <p:cNvSpPr txBox="1"/>
          <p:nvPr/>
        </p:nvSpPr>
        <p:spPr>
          <a:xfrm>
            <a:off x="8656500" y="3278950"/>
            <a:ext cx="462300" cy="4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Z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780" name="Google Shape;780;p55"/>
          <p:cNvSpPr txBox="1"/>
          <p:nvPr/>
        </p:nvSpPr>
        <p:spPr>
          <a:xfrm>
            <a:off x="8580300" y="2897950"/>
            <a:ext cx="462300" cy="4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Z - 1 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781" name="Google Shape;781;p55"/>
          <p:cNvSpPr txBox="1"/>
          <p:nvPr/>
        </p:nvSpPr>
        <p:spPr>
          <a:xfrm>
            <a:off x="8580300" y="2516950"/>
            <a:ext cx="462300" cy="4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Z - 2 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782" name="Google Shape;782;p55"/>
          <p:cNvSpPr txBox="1"/>
          <p:nvPr/>
        </p:nvSpPr>
        <p:spPr>
          <a:xfrm>
            <a:off x="2112300" y="3182150"/>
            <a:ext cx="826500" cy="6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1"/>
                </a:solidFill>
              </a:rPr>
              <a:t>X</a:t>
            </a:r>
            <a:r>
              <a:rPr b="1" lang="en" sz="1000">
                <a:solidFill>
                  <a:schemeClr val="dk1"/>
                </a:solidFill>
              </a:rPr>
              <a:t>max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783" name="Google Shape;783;p55"/>
          <p:cNvSpPr/>
          <p:nvPr/>
        </p:nvSpPr>
        <p:spPr>
          <a:xfrm>
            <a:off x="1384125" y="1745325"/>
            <a:ext cx="3276800" cy="2049900"/>
          </a:xfrm>
          <a:custGeom>
            <a:rect b="b" l="l" r="r" t="t"/>
            <a:pathLst>
              <a:path extrusionOk="0" h="81996" w="131072">
                <a:moveTo>
                  <a:pt x="0" y="27278"/>
                </a:moveTo>
                <a:cubicBezTo>
                  <a:pt x="2196" y="31401"/>
                  <a:pt x="9054" y="45386"/>
                  <a:pt x="13176" y="52013"/>
                </a:cubicBezTo>
                <a:cubicBezTo>
                  <a:pt x="17299" y="58640"/>
                  <a:pt x="20343" y="62146"/>
                  <a:pt x="24735" y="67039"/>
                </a:cubicBezTo>
                <a:cubicBezTo>
                  <a:pt x="29127" y="71932"/>
                  <a:pt x="33982" y="79599"/>
                  <a:pt x="39530" y="81371"/>
                </a:cubicBezTo>
                <a:cubicBezTo>
                  <a:pt x="45078" y="83143"/>
                  <a:pt x="49817" y="80909"/>
                  <a:pt x="58023" y="77673"/>
                </a:cubicBezTo>
                <a:cubicBezTo>
                  <a:pt x="66230" y="74437"/>
                  <a:pt x="80640" y="68888"/>
                  <a:pt x="88769" y="61953"/>
                </a:cubicBezTo>
                <a:cubicBezTo>
                  <a:pt x="96899" y="55018"/>
                  <a:pt x="101483" y="43498"/>
                  <a:pt x="106800" y="36062"/>
                </a:cubicBezTo>
                <a:cubicBezTo>
                  <a:pt x="112117" y="28626"/>
                  <a:pt x="116625" y="23348"/>
                  <a:pt x="120670" y="17338"/>
                </a:cubicBezTo>
                <a:cubicBezTo>
                  <a:pt x="124715" y="11328"/>
                  <a:pt x="129338" y="2890"/>
                  <a:pt x="131072" y="0"/>
                </a:cubicBezTo>
              </a:path>
            </a:pathLst>
          </a:cu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84" name="Google Shape;784;p55"/>
          <p:cNvSpPr txBox="1"/>
          <p:nvPr/>
        </p:nvSpPr>
        <p:spPr>
          <a:xfrm>
            <a:off x="4617900" y="1490375"/>
            <a:ext cx="462300" cy="4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Z - 3 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785" name="Google Shape;785;p55"/>
          <p:cNvSpPr txBox="1"/>
          <p:nvPr/>
        </p:nvSpPr>
        <p:spPr>
          <a:xfrm>
            <a:off x="6574275" y="3364575"/>
            <a:ext cx="826500" cy="6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1"/>
                </a:solidFill>
              </a:rPr>
              <a:t>X</a:t>
            </a:r>
            <a:r>
              <a:rPr b="1" lang="en" sz="1000">
                <a:solidFill>
                  <a:schemeClr val="dk1"/>
                </a:solidFill>
              </a:rPr>
              <a:t>min</a:t>
            </a:r>
            <a:endParaRPr b="1" sz="1000">
              <a:solidFill>
                <a:schemeClr val="dk1"/>
              </a:solidFill>
            </a:endParaRPr>
          </a:p>
        </p:txBody>
      </p:sp>
      <p:cxnSp>
        <p:nvCxnSpPr>
          <p:cNvPr id="786" name="Google Shape;786;p55"/>
          <p:cNvCxnSpPr/>
          <p:nvPr/>
        </p:nvCxnSpPr>
        <p:spPr>
          <a:xfrm rot="10800000">
            <a:off x="7544850" y="4392150"/>
            <a:ext cx="5700" cy="433500"/>
          </a:xfrm>
          <a:prstGeom prst="straightConnector1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87" name="Google Shape;787;p55"/>
          <p:cNvSpPr txBox="1"/>
          <p:nvPr/>
        </p:nvSpPr>
        <p:spPr>
          <a:xfrm>
            <a:off x="7648800" y="4473150"/>
            <a:ext cx="502800" cy="2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FF"/>
                </a:solidFill>
              </a:rPr>
              <a:t>V</a:t>
            </a:r>
            <a:r>
              <a:rPr lang="en" sz="1100">
                <a:solidFill>
                  <a:srgbClr val="0000FF"/>
                </a:solidFill>
              </a:rPr>
              <a:t>g</a:t>
            </a:r>
            <a:endParaRPr sz="1100">
              <a:solidFill>
                <a:srgbClr val="0000FF"/>
              </a:solidFill>
            </a:endParaRPr>
          </a:p>
        </p:txBody>
      </p:sp>
      <p:cxnSp>
        <p:nvCxnSpPr>
          <p:cNvPr id="788" name="Google Shape;788;p55"/>
          <p:cNvCxnSpPr/>
          <p:nvPr/>
        </p:nvCxnSpPr>
        <p:spPr>
          <a:xfrm>
            <a:off x="2470675" y="3676700"/>
            <a:ext cx="855300" cy="2820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89" name="Google Shape;789;p55"/>
          <p:cNvSpPr/>
          <p:nvPr/>
        </p:nvSpPr>
        <p:spPr>
          <a:xfrm>
            <a:off x="1447700" y="2826025"/>
            <a:ext cx="629925" cy="805200"/>
          </a:xfrm>
          <a:custGeom>
            <a:rect b="b" l="l" r="r" t="t"/>
            <a:pathLst>
              <a:path extrusionOk="0" h="32208" w="25197">
                <a:moveTo>
                  <a:pt x="0" y="0"/>
                </a:moveTo>
                <a:cubicBezTo>
                  <a:pt x="1310" y="2016"/>
                  <a:pt x="3660" y="6728"/>
                  <a:pt x="7859" y="12096"/>
                </a:cubicBezTo>
                <a:cubicBezTo>
                  <a:pt x="12059" y="17464"/>
                  <a:pt x="22307" y="28856"/>
                  <a:pt x="25197" y="32208"/>
                </a:cubicBezTo>
              </a:path>
            </a:pathLst>
          </a:custGeom>
          <a:noFill/>
          <a:ln cap="flat" cmpd="sng" w="19050">
            <a:solidFill>
              <a:srgbClr val="0000FF"/>
            </a:solidFill>
            <a:prstDash val="solid"/>
            <a:round/>
            <a:headEnd len="med" w="med" type="none"/>
            <a:tailEnd len="med" w="med" type="stealth"/>
          </a:ln>
        </p:spPr>
      </p:sp>
      <p:sp>
        <p:nvSpPr>
          <p:cNvPr id="790" name="Google Shape;790;p55"/>
          <p:cNvSpPr/>
          <p:nvPr/>
        </p:nvSpPr>
        <p:spPr>
          <a:xfrm>
            <a:off x="1191275" y="2877350"/>
            <a:ext cx="921025" cy="1191225"/>
          </a:xfrm>
          <a:custGeom>
            <a:rect b="b" l="l" r="r" t="t"/>
            <a:pathLst>
              <a:path extrusionOk="0" h="47649" w="36841">
                <a:moveTo>
                  <a:pt x="0" y="0"/>
                </a:moveTo>
                <a:cubicBezTo>
                  <a:pt x="2003" y="3198"/>
                  <a:pt x="5880" y="11246"/>
                  <a:pt x="12020" y="19187"/>
                </a:cubicBezTo>
                <a:cubicBezTo>
                  <a:pt x="18160" y="27129"/>
                  <a:pt x="32704" y="42905"/>
                  <a:pt x="36841" y="47649"/>
                </a:cubicBezTo>
              </a:path>
            </a:pathLst>
          </a:custGeom>
          <a:noFill/>
          <a:ln cap="flat" cmpd="sng" w="19050">
            <a:solidFill>
              <a:srgbClr val="0000FF"/>
            </a:solidFill>
            <a:prstDash val="solid"/>
            <a:round/>
            <a:headEnd len="med" w="med" type="none"/>
            <a:tailEnd len="med" w="med" type="stealth"/>
          </a:ln>
        </p:spPr>
      </p:sp>
      <p:sp>
        <p:nvSpPr>
          <p:cNvPr id="791" name="Google Shape;791;p55"/>
          <p:cNvSpPr/>
          <p:nvPr/>
        </p:nvSpPr>
        <p:spPr>
          <a:xfrm>
            <a:off x="1038875" y="3029750"/>
            <a:ext cx="576425" cy="801875"/>
          </a:xfrm>
          <a:custGeom>
            <a:rect b="b" l="l" r="r" t="t"/>
            <a:pathLst>
              <a:path extrusionOk="0" h="32075" w="23057">
                <a:moveTo>
                  <a:pt x="0" y="0"/>
                </a:moveTo>
                <a:cubicBezTo>
                  <a:pt x="2003" y="3198"/>
                  <a:pt x="8177" y="13841"/>
                  <a:pt x="12020" y="19187"/>
                </a:cubicBezTo>
                <a:cubicBezTo>
                  <a:pt x="15863" y="24533"/>
                  <a:pt x="21218" y="29927"/>
                  <a:pt x="23057" y="32075"/>
                </a:cubicBezTo>
              </a:path>
            </a:pathLst>
          </a:custGeom>
          <a:noFill/>
          <a:ln cap="flat" cmpd="sng" w="19050">
            <a:solidFill>
              <a:srgbClr val="0000FF"/>
            </a:solidFill>
            <a:prstDash val="solid"/>
            <a:round/>
            <a:headEnd len="med" w="med" type="none"/>
            <a:tailEnd len="med" w="med" type="stealth"/>
          </a:ln>
        </p:spPr>
      </p:sp>
      <p:sp>
        <p:nvSpPr>
          <p:cNvPr id="792" name="Google Shape;792;p55"/>
          <p:cNvSpPr txBox="1"/>
          <p:nvPr/>
        </p:nvSpPr>
        <p:spPr>
          <a:xfrm>
            <a:off x="159325" y="1562125"/>
            <a:ext cx="5513100" cy="7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Conceptual Model:</a:t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Shortwave propagating through longwave 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56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QG X Application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</p:txBody>
      </p:sp>
      <p:sp>
        <p:nvSpPr>
          <p:cNvPr id="798" name="Google Shape;798;p56"/>
          <p:cNvSpPr txBox="1"/>
          <p:nvPr/>
        </p:nvSpPr>
        <p:spPr>
          <a:xfrm>
            <a:off x="-873597" y="744566"/>
            <a:ext cx="10728300" cy="6531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320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799" name="Google Shape;799;p56"/>
          <p:cNvSpPr/>
          <p:nvPr/>
        </p:nvSpPr>
        <p:spPr>
          <a:xfrm>
            <a:off x="1072050" y="1764152"/>
            <a:ext cx="7622775" cy="2496650"/>
          </a:xfrm>
          <a:custGeom>
            <a:rect b="b" l="l" r="r" t="t"/>
            <a:pathLst>
              <a:path extrusionOk="0" h="99866" w="304911">
                <a:moveTo>
                  <a:pt x="0" y="28605"/>
                </a:moveTo>
                <a:cubicBezTo>
                  <a:pt x="2928" y="33267"/>
                  <a:pt x="10518" y="47022"/>
                  <a:pt x="17569" y="56577"/>
                </a:cubicBezTo>
                <a:cubicBezTo>
                  <a:pt x="24620" y="66132"/>
                  <a:pt x="34984" y="79077"/>
                  <a:pt x="42304" y="85935"/>
                </a:cubicBezTo>
                <a:cubicBezTo>
                  <a:pt x="49624" y="92793"/>
                  <a:pt x="53670" y="95490"/>
                  <a:pt x="61491" y="97725"/>
                </a:cubicBezTo>
                <a:cubicBezTo>
                  <a:pt x="69312" y="99960"/>
                  <a:pt x="78713" y="100345"/>
                  <a:pt x="89231" y="99343"/>
                </a:cubicBezTo>
                <a:cubicBezTo>
                  <a:pt x="99749" y="98341"/>
                  <a:pt x="114660" y="98534"/>
                  <a:pt x="124600" y="91714"/>
                </a:cubicBezTo>
                <a:cubicBezTo>
                  <a:pt x="134540" y="84895"/>
                  <a:pt x="142130" y="68212"/>
                  <a:pt x="148872" y="58426"/>
                </a:cubicBezTo>
                <a:cubicBezTo>
                  <a:pt x="155614" y="48640"/>
                  <a:pt x="158504" y="40164"/>
                  <a:pt x="165054" y="32998"/>
                </a:cubicBezTo>
                <a:cubicBezTo>
                  <a:pt x="171604" y="25832"/>
                  <a:pt x="179310" y="20476"/>
                  <a:pt x="188171" y="15429"/>
                </a:cubicBezTo>
                <a:cubicBezTo>
                  <a:pt x="197033" y="10382"/>
                  <a:pt x="206626" y="5141"/>
                  <a:pt x="218223" y="2714"/>
                </a:cubicBezTo>
                <a:cubicBezTo>
                  <a:pt x="229820" y="287"/>
                  <a:pt x="246773" y="-946"/>
                  <a:pt x="257753" y="865"/>
                </a:cubicBezTo>
                <a:cubicBezTo>
                  <a:pt x="268734" y="2676"/>
                  <a:pt x="277133" y="9572"/>
                  <a:pt x="284106" y="13579"/>
                </a:cubicBezTo>
                <a:cubicBezTo>
                  <a:pt x="291080" y="17586"/>
                  <a:pt x="296127" y="21786"/>
                  <a:pt x="299594" y="24907"/>
                </a:cubicBezTo>
                <a:cubicBezTo>
                  <a:pt x="303062" y="28028"/>
                  <a:pt x="304025" y="31071"/>
                  <a:pt x="304911" y="32304"/>
                </a:cubicBezTo>
              </a:path>
            </a:pathLst>
          </a:cu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00" name="Google Shape;800;p56"/>
          <p:cNvSpPr/>
          <p:nvPr/>
        </p:nvSpPr>
        <p:spPr>
          <a:xfrm>
            <a:off x="1072050" y="2143836"/>
            <a:ext cx="7622775" cy="2498750"/>
          </a:xfrm>
          <a:custGeom>
            <a:rect b="b" l="l" r="r" t="t"/>
            <a:pathLst>
              <a:path extrusionOk="0" h="99950" w="304911">
                <a:moveTo>
                  <a:pt x="0" y="28658"/>
                </a:moveTo>
                <a:cubicBezTo>
                  <a:pt x="2928" y="33320"/>
                  <a:pt x="10518" y="47075"/>
                  <a:pt x="17569" y="56630"/>
                </a:cubicBezTo>
                <a:cubicBezTo>
                  <a:pt x="24620" y="66185"/>
                  <a:pt x="34984" y="79130"/>
                  <a:pt x="42304" y="85988"/>
                </a:cubicBezTo>
                <a:cubicBezTo>
                  <a:pt x="49624" y="92846"/>
                  <a:pt x="53670" y="95543"/>
                  <a:pt x="61491" y="97778"/>
                </a:cubicBezTo>
                <a:cubicBezTo>
                  <a:pt x="69312" y="100013"/>
                  <a:pt x="78713" y="100398"/>
                  <a:pt x="89231" y="99396"/>
                </a:cubicBezTo>
                <a:cubicBezTo>
                  <a:pt x="99749" y="98394"/>
                  <a:pt x="113889" y="98240"/>
                  <a:pt x="124600" y="91767"/>
                </a:cubicBezTo>
                <a:cubicBezTo>
                  <a:pt x="135311" y="85294"/>
                  <a:pt x="145906" y="69807"/>
                  <a:pt x="153496" y="60560"/>
                </a:cubicBezTo>
                <a:cubicBezTo>
                  <a:pt x="161086" y="51313"/>
                  <a:pt x="164361" y="43800"/>
                  <a:pt x="170140" y="36287"/>
                </a:cubicBezTo>
                <a:cubicBezTo>
                  <a:pt x="175919" y="28774"/>
                  <a:pt x="180157" y="21069"/>
                  <a:pt x="188171" y="15482"/>
                </a:cubicBezTo>
                <a:cubicBezTo>
                  <a:pt x="196185" y="9895"/>
                  <a:pt x="206626" y="5194"/>
                  <a:pt x="218223" y="2767"/>
                </a:cubicBezTo>
                <a:cubicBezTo>
                  <a:pt x="229820" y="340"/>
                  <a:pt x="246773" y="-893"/>
                  <a:pt x="257753" y="918"/>
                </a:cubicBezTo>
                <a:cubicBezTo>
                  <a:pt x="268734" y="2729"/>
                  <a:pt x="277133" y="9625"/>
                  <a:pt x="284106" y="13632"/>
                </a:cubicBezTo>
                <a:cubicBezTo>
                  <a:pt x="291080" y="17639"/>
                  <a:pt x="296127" y="21839"/>
                  <a:pt x="299594" y="24960"/>
                </a:cubicBezTo>
                <a:cubicBezTo>
                  <a:pt x="303062" y="28081"/>
                  <a:pt x="304025" y="31124"/>
                  <a:pt x="304911" y="32357"/>
                </a:cubicBezTo>
              </a:path>
            </a:pathLst>
          </a:cu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01" name="Google Shape;801;p56"/>
          <p:cNvSpPr/>
          <p:nvPr/>
        </p:nvSpPr>
        <p:spPr>
          <a:xfrm>
            <a:off x="1072050" y="2524836"/>
            <a:ext cx="7622775" cy="2498750"/>
          </a:xfrm>
          <a:custGeom>
            <a:rect b="b" l="l" r="r" t="t"/>
            <a:pathLst>
              <a:path extrusionOk="0" h="99950" w="304911">
                <a:moveTo>
                  <a:pt x="0" y="28658"/>
                </a:moveTo>
                <a:cubicBezTo>
                  <a:pt x="2928" y="33320"/>
                  <a:pt x="10518" y="47075"/>
                  <a:pt x="17569" y="56630"/>
                </a:cubicBezTo>
                <a:cubicBezTo>
                  <a:pt x="24620" y="66185"/>
                  <a:pt x="34984" y="79130"/>
                  <a:pt x="42304" y="85988"/>
                </a:cubicBezTo>
                <a:cubicBezTo>
                  <a:pt x="49624" y="92846"/>
                  <a:pt x="53670" y="95543"/>
                  <a:pt x="61491" y="97778"/>
                </a:cubicBezTo>
                <a:cubicBezTo>
                  <a:pt x="69312" y="100013"/>
                  <a:pt x="78713" y="100398"/>
                  <a:pt x="89231" y="99396"/>
                </a:cubicBezTo>
                <a:cubicBezTo>
                  <a:pt x="99749" y="98394"/>
                  <a:pt x="113889" y="98240"/>
                  <a:pt x="124600" y="91767"/>
                </a:cubicBezTo>
                <a:cubicBezTo>
                  <a:pt x="135311" y="85294"/>
                  <a:pt x="145906" y="69807"/>
                  <a:pt x="153496" y="60560"/>
                </a:cubicBezTo>
                <a:cubicBezTo>
                  <a:pt x="161086" y="51313"/>
                  <a:pt x="164361" y="43800"/>
                  <a:pt x="170140" y="36287"/>
                </a:cubicBezTo>
                <a:cubicBezTo>
                  <a:pt x="175919" y="28774"/>
                  <a:pt x="180157" y="21069"/>
                  <a:pt x="188171" y="15482"/>
                </a:cubicBezTo>
                <a:cubicBezTo>
                  <a:pt x="196185" y="9895"/>
                  <a:pt x="206626" y="5194"/>
                  <a:pt x="218223" y="2767"/>
                </a:cubicBezTo>
                <a:cubicBezTo>
                  <a:pt x="229820" y="340"/>
                  <a:pt x="246773" y="-893"/>
                  <a:pt x="257753" y="918"/>
                </a:cubicBezTo>
                <a:cubicBezTo>
                  <a:pt x="268734" y="2729"/>
                  <a:pt x="277133" y="9625"/>
                  <a:pt x="284106" y="13632"/>
                </a:cubicBezTo>
                <a:cubicBezTo>
                  <a:pt x="291080" y="17639"/>
                  <a:pt x="296127" y="21839"/>
                  <a:pt x="299594" y="24960"/>
                </a:cubicBezTo>
                <a:cubicBezTo>
                  <a:pt x="303062" y="28081"/>
                  <a:pt x="304025" y="31124"/>
                  <a:pt x="304911" y="32357"/>
                </a:cubicBezTo>
              </a:path>
            </a:pathLst>
          </a:cu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02" name="Google Shape;802;p56"/>
          <p:cNvSpPr txBox="1"/>
          <p:nvPr/>
        </p:nvSpPr>
        <p:spPr>
          <a:xfrm>
            <a:off x="8656500" y="3278950"/>
            <a:ext cx="462300" cy="4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Z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803" name="Google Shape;803;p56"/>
          <p:cNvSpPr txBox="1"/>
          <p:nvPr/>
        </p:nvSpPr>
        <p:spPr>
          <a:xfrm>
            <a:off x="8580300" y="2897950"/>
            <a:ext cx="462300" cy="4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Z - 1 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804" name="Google Shape;804;p56"/>
          <p:cNvSpPr txBox="1"/>
          <p:nvPr/>
        </p:nvSpPr>
        <p:spPr>
          <a:xfrm>
            <a:off x="8580300" y="2516950"/>
            <a:ext cx="462300" cy="4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Z - 2 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805" name="Google Shape;805;p56"/>
          <p:cNvSpPr txBox="1"/>
          <p:nvPr/>
        </p:nvSpPr>
        <p:spPr>
          <a:xfrm>
            <a:off x="2992875" y="3364575"/>
            <a:ext cx="826500" cy="6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1"/>
                </a:solidFill>
              </a:rPr>
              <a:t>X</a:t>
            </a:r>
            <a:r>
              <a:rPr b="1" lang="en" sz="1000">
                <a:solidFill>
                  <a:schemeClr val="dk1"/>
                </a:solidFill>
              </a:rPr>
              <a:t>max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806" name="Google Shape;806;p56"/>
          <p:cNvSpPr/>
          <p:nvPr/>
        </p:nvSpPr>
        <p:spPr>
          <a:xfrm>
            <a:off x="1384125" y="1745325"/>
            <a:ext cx="3276800" cy="2218000"/>
          </a:xfrm>
          <a:custGeom>
            <a:rect b="b" l="l" r="r" t="t"/>
            <a:pathLst>
              <a:path extrusionOk="0" h="88720" w="131072">
                <a:moveTo>
                  <a:pt x="0" y="27278"/>
                </a:moveTo>
                <a:cubicBezTo>
                  <a:pt x="2851" y="31015"/>
                  <a:pt x="10672" y="41918"/>
                  <a:pt x="17106" y="49701"/>
                </a:cubicBezTo>
                <a:cubicBezTo>
                  <a:pt x="23540" y="57484"/>
                  <a:pt x="31439" y="67887"/>
                  <a:pt x="38605" y="73974"/>
                </a:cubicBezTo>
                <a:cubicBezTo>
                  <a:pt x="45771" y="80062"/>
                  <a:pt x="52861" y="84030"/>
                  <a:pt x="60104" y="86226"/>
                </a:cubicBezTo>
                <a:cubicBezTo>
                  <a:pt x="67347" y="88422"/>
                  <a:pt x="74706" y="89963"/>
                  <a:pt x="82065" y="87150"/>
                </a:cubicBezTo>
                <a:cubicBezTo>
                  <a:pt x="89424" y="84337"/>
                  <a:pt x="98979" y="76670"/>
                  <a:pt x="104257" y="69350"/>
                </a:cubicBezTo>
                <a:cubicBezTo>
                  <a:pt x="109535" y="62030"/>
                  <a:pt x="111000" y="51897"/>
                  <a:pt x="113735" y="43228"/>
                </a:cubicBezTo>
                <a:cubicBezTo>
                  <a:pt x="116471" y="34559"/>
                  <a:pt x="117781" y="24543"/>
                  <a:pt x="120670" y="17338"/>
                </a:cubicBezTo>
                <a:cubicBezTo>
                  <a:pt x="123560" y="10133"/>
                  <a:pt x="129338" y="2890"/>
                  <a:pt x="131072" y="0"/>
                </a:cubicBezTo>
              </a:path>
            </a:pathLst>
          </a:cu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07" name="Google Shape;807;p56"/>
          <p:cNvSpPr txBox="1"/>
          <p:nvPr/>
        </p:nvSpPr>
        <p:spPr>
          <a:xfrm>
            <a:off x="4617900" y="1490375"/>
            <a:ext cx="462300" cy="4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Z - 3 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808" name="Google Shape;808;p56"/>
          <p:cNvSpPr txBox="1"/>
          <p:nvPr/>
        </p:nvSpPr>
        <p:spPr>
          <a:xfrm>
            <a:off x="6574275" y="3364575"/>
            <a:ext cx="826500" cy="6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1"/>
                </a:solidFill>
              </a:rPr>
              <a:t>X</a:t>
            </a:r>
            <a:r>
              <a:rPr b="1" lang="en" sz="1000">
                <a:solidFill>
                  <a:schemeClr val="dk1"/>
                </a:solidFill>
              </a:rPr>
              <a:t>min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809" name="Google Shape;809;p56"/>
          <p:cNvSpPr/>
          <p:nvPr/>
        </p:nvSpPr>
        <p:spPr>
          <a:xfrm>
            <a:off x="1985150" y="3496425"/>
            <a:ext cx="2357925" cy="616225"/>
          </a:xfrm>
          <a:custGeom>
            <a:rect b="b" l="l" r="r" t="t"/>
            <a:pathLst>
              <a:path extrusionOk="0" h="24649" w="94317">
                <a:moveTo>
                  <a:pt x="0" y="0"/>
                </a:moveTo>
                <a:cubicBezTo>
                  <a:pt x="2119" y="2312"/>
                  <a:pt x="7090" y="10017"/>
                  <a:pt x="12715" y="13870"/>
                </a:cubicBezTo>
                <a:cubicBezTo>
                  <a:pt x="18340" y="17723"/>
                  <a:pt x="26623" y="21383"/>
                  <a:pt x="33751" y="23117"/>
                </a:cubicBezTo>
                <a:cubicBezTo>
                  <a:pt x="40879" y="24851"/>
                  <a:pt x="48739" y="24735"/>
                  <a:pt x="55481" y="24273"/>
                </a:cubicBezTo>
                <a:cubicBezTo>
                  <a:pt x="62223" y="23811"/>
                  <a:pt x="67732" y="23541"/>
                  <a:pt x="74205" y="20343"/>
                </a:cubicBezTo>
                <a:cubicBezTo>
                  <a:pt x="80678" y="17145"/>
                  <a:pt x="90965" y="7629"/>
                  <a:pt x="94317" y="5086"/>
                </a:cubicBezTo>
              </a:path>
            </a:pathLst>
          </a:custGeom>
          <a:noFill/>
          <a:ln cap="flat" cmpd="sng" w="19050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810" name="Google Shape;810;p56"/>
          <p:cNvSpPr/>
          <p:nvPr/>
        </p:nvSpPr>
        <p:spPr>
          <a:xfrm>
            <a:off x="1985150" y="3877425"/>
            <a:ext cx="2300125" cy="614200"/>
          </a:xfrm>
          <a:custGeom>
            <a:rect b="b" l="l" r="r" t="t"/>
            <a:pathLst>
              <a:path extrusionOk="0" h="24568" w="92005">
                <a:moveTo>
                  <a:pt x="0" y="0"/>
                </a:moveTo>
                <a:cubicBezTo>
                  <a:pt x="2119" y="2312"/>
                  <a:pt x="7090" y="10017"/>
                  <a:pt x="12715" y="13870"/>
                </a:cubicBezTo>
                <a:cubicBezTo>
                  <a:pt x="18340" y="17723"/>
                  <a:pt x="26623" y="21383"/>
                  <a:pt x="33751" y="23117"/>
                </a:cubicBezTo>
                <a:cubicBezTo>
                  <a:pt x="40879" y="24851"/>
                  <a:pt x="48739" y="24735"/>
                  <a:pt x="55481" y="24273"/>
                </a:cubicBezTo>
                <a:cubicBezTo>
                  <a:pt x="62223" y="23811"/>
                  <a:pt x="68118" y="22498"/>
                  <a:pt x="74205" y="20343"/>
                </a:cubicBezTo>
                <a:cubicBezTo>
                  <a:pt x="80292" y="18188"/>
                  <a:pt x="89038" y="12844"/>
                  <a:pt x="92005" y="11344"/>
                </a:cubicBezTo>
              </a:path>
            </a:pathLst>
          </a:custGeom>
          <a:noFill/>
          <a:ln cap="flat" cmpd="sng" w="19050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811" name="Google Shape;811;p56"/>
          <p:cNvSpPr/>
          <p:nvPr/>
        </p:nvSpPr>
        <p:spPr>
          <a:xfrm>
            <a:off x="2135425" y="4473100"/>
            <a:ext cx="2132525" cy="396425"/>
          </a:xfrm>
          <a:custGeom>
            <a:rect b="b" l="l" r="r" t="t"/>
            <a:pathLst>
              <a:path extrusionOk="0" h="15857" w="85301">
                <a:moveTo>
                  <a:pt x="0" y="0"/>
                </a:moveTo>
                <a:cubicBezTo>
                  <a:pt x="1965" y="1503"/>
                  <a:pt x="6658" y="6594"/>
                  <a:pt x="11789" y="9016"/>
                </a:cubicBezTo>
                <a:cubicBezTo>
                  <a:pt x="16920" y="11438"/>
                  <a:pt x="24000" y="13418"/>
                  <a:pt x="30788" y="14530"/>
                </a:cubicBezTo>
                <a:cubicBezTo>
                  <a:pt x="37576" y="15642"/>
                  <a:pt x="45776" y="16148"/>
                  <a:pt x="52518" y="15686"/>
                </a:cubicBezTo>
                <a:cubicBezTo>
                  <a:pt x="59260" y="15224"/>
                  <a:pt x="65778" y="13600"/>
                  <a:pt x="71242" y="11756"/>
                </a:cubicBezTo>
                <a:cubicBezTo>
                  <a:pt x="76706" y="9912"/>
                  <a:pt x="82958" y="5813"/>
                  <a:pt x="85301" y="4624"/>
                </a:cubicBezTo>
              </a:path>
            </a:pathLst>
          </a:custGeom>
          <a:noFill/>
          <a:ln cap="flat" cmpd="sng" w="19050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sp>
      <p:cxnSp>
        <p:nvCxnSpPr>
          <p:cNvPr id="812" name="Google Shape;812;p56"/>
          <p:cNvCxnSpPr/>
          <p:nvPr/>
        </p:nvCxnSpPr>
        <p:spPr>
          <a:xfrm rot="10800000">
            <a:off x="7544850" y="4392150"/>
            <a:ext cx="5700" cy="433500"/>
          </a:xfrm>
          <a:prstGeom prst="straightConnector1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13" name="Google Shape;813;p56"/>
          <p:cNvSpPr txBox="1"/>
          <p:nvPr/>
        </p:nvSpPr>
        <p:spPr>
          <a:xfrm>
            <a:off x="7648800" y="4473150"/>
            <a:ext cx="502800" cy="2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FF"/>
                </a:solidFill>
              </a:rPr>
              <a:t>V</a:t>
            </a:r>
            <a:r>
              <a:rPr lang="en" sz="1100">
                <a:solidFill>
                  <a:srgbClr val="0000FF"/>
                </a:solidFill>
              </a:rPr>
              <a:t>g</a:t>
            </a:r>
            <a:endParaRPr sz="1100">
              <a:solidFill>
                <a:srgbClr val="0000FF"/>
              </a:solidFill>
            </a:endParaRPr>
          </a:p>
        </p:txBody>
      </p:sp>
      <p:cxnSp>
        <p:nvCxnSpPr>
          <p:cNvPr id="814" name="Google Shape;814;p56"/>
          <p:cNvCxnSpPr/>
          <p:nvPr/>
        </p:nvCxnSpPr>
        <p:spPr>
          <a:xfrm flipH="1" rot="10800000">
            <a:off x="3574450" y="3496550"/>
            <a:ext cx="780300" cy="1617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15" name="Google Shape;815;p56"/>
          <p:cNvSpPr txBox="1"/>
          <p:nvPr/>
        </p:nvSpPr>
        <p:spPr>
          <a:xfrm>
            <a:off x="159325" y="1562125"/>
            <a:ext cx="5513100" cy="7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Conceptual Model:</a:t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Shortwave propagating through longwave 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57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QG X Application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</p:txBody>
      </p:sp>
      <p:sp>
        <p:nvSpPr>
          <p:cNvPr id="821" name="Google Shape;821;p57"/>
          <p:cNvSpPr txBox="1"/>
          <p:nvPr/>
        </p:nvSpPr>
        <p:spPr>
          <a:xfrm>
            <a:off x="-873597" y="744566"/>
            <a:ext cx="10728300" cy="6531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320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822" name="Google Shape;822;p57"/>
          <p:cNvSpPr txBox="1"/>
          <p:nvPr/>
        </p:nvSpPr>
        <p:spPr>
          <a:xfrm>
            <a:off x="159325" y="1562125"/>
            <a:ext cx="5513100" cy="7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Conceptual Model:</a:t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Shortwave propagating through longwave 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823" name="Google Shape;823;p57"/>
          <p:cNvSpPr/>
          <p:nvPr/>
        </p:nvSpPr>
        <p:spPr>
          <a:xfrm>
            <a:off x="1072050" y="1764152"/>
            <a:ext cx="7622775" cy="2506475"/>
          </a:xfrm>
          <a:custGeom>
            <a:rect b="b" l="l" r="r" t="t"/>
            <a:pathLst>
              <a:path extrusionOk="0" h="100259" w="304911">
                <a:moveTo>
                  <a:pt x="0" y="28605"/>
                </a:moveTo>
                <a:cubicBezTo>
                  <a:pt x="2928" y="33267"/>
                  <a:pt x="10518" y="47022"/>
                  <a:pt x="17569" y="56577"/>
                </a:cubicBezTo>
                <a:cubicBezTo>
                  <a:pt x="24620" y="66132"/>
                  <a:pt x="34984" y="79077"/>
                  <a:pt x="42304" y="85935"/>
                </a:cubicBezTo>
                <a:cubicBezTo>
                  <a:pt x="49624" y="92793"/>
                  <a:pt x="53670" y="95490"/>
                  <a:pt x="61491" y="97725"/>
                </a:cubicBezTo>
                <a:cubicBezTo>
                  <a:pt x="69312" y="99960"/>
                  <a:pt x="78713" y="101231"/>
                  <a:pt x="89231" y="99343"/>
                </a:cubicBezTo>
                <a:cubicBezTo>
                  <a:pt x="99749" y="97455"/>
                  <a:pt x="115007" y="94565"/>
                  <a:pt x="124600" y="86397"/>
                </a:cubicBezTo>
                <a:cubicBezTo>
                  <a:pt x="134194" y="78229"/>
                  <a:pt x="140936" y="59428"/>
                  <a:pt x="146792" y="50335"/>
                </a:cubicBezTo>
                <a:cubicBezTo>
                  <a:pt x="152648" y="41243"/>
                  <a:pt x="152841" y="37660"/>
                  <a:pt x="159737" y="31842"/>
                </a:cubicBezTo>
                <a:cubicBezTo>
                  <a:pt x="166634" y="26024"/>
                  <a:pt x="178423" y="20284"/>
                  <a:pt x="188171" y="15429"/>
                </a:cubicBezTo>
                <a:cubicBezTo>
                  <a:pt x="197919" y="10574"/>
                  <a:pt x="206626" y="5141"/>
                  <a:pt x="218223" y="2714"/>
                </a:cubicBezTo>
                <a:cubicBezTo>
                  <a:pt x="229820" y="287"/>
                  <a:pt x="246773" y="-946"/>
                  <a:pt x="257753" y="865"/>
                </a:cubicBezTo>
                <a:cubicBezTo>
                  <a:pt x="268734" y="2676"/>
                  <a:pt x="277133" y="9572"/>
                  <a:pt x="284106" y="13579"/>
                </a:cubicBezTo>
                <a:cubicBezTo>
                  <a:pt x="291080" y="17586"/>
                  <a:pt x="296127" y="21786"/>
                  <a:pt x="299594" y="24907"/>
                </a:cubicBezTo>
                <a:cubicBezTo>
                  <a:pt x="303062" y="28028"/>
                  <a:pt x="304025" y="31071"/>
                  <a:pt x="304911" y="32304"/>
                </a:cubicBezTo>
              </a:path>
            </a:pathLst>
          </a:cu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24" name="Google Shape;824;p57"/>
          <p:cNvSpPr/>
          <p:nvPr/>
        </p:nvSpPr>
        <p:spPr>
          <a:xfrm>
            <a:off x="1072050" y="2146941"/>
            <a:ext cx="7622775" cy="2494850"/>
          </a:xfrm>
          <a:custGeom>
            <a:rect b="b" l="l" r="r" t="t"/>
            <a:pathLst>
              <a:path extrusionOk="0" h="99794" w="304911">
                <a:moveTo>
                  <a:pt x="0" y="28533"/>
                </a:moveTo>
                <a:cubicBezTo>
                  <a:pt x="2928" y="33195"/>
                  <a:pt x="10518" y="46950"/>
                  <a:pt x="17569" y="56505"/>
                </a:cubicBezTo>
                <a:cubicBezTo>
                  <a:pt x="24620" y="66060"/>
                  <a:pt x="34984" y="79005"/>
                  <a:pt x="42304" y="85863"/>
                </a:cubicBezTo>
                <a:cubicBezTo>
                  <a:pt x="49624" y="92721"/>
                  <a:pt x="53670" y="95418"/>
                  <a:pt x="61491" y="97653"/>
                </a:cubicBezTo>
                <a:cubicBezTo>
                  <a:pt x="69312" y="99888"/>
                  <a:pt x="78713" y="100273"/>
                  <a:pt x="89231" y="99271"/>
                </a:cubicBezTo>
                <a:cubicBezTo>
                  <a:pt x="99749" y="98269"/>
                  <a:pt x="115469" y="98883"/>
                  <a:pt x="124600" y="91642"/>
                </a:cubicBezTo>
                <a:cubicBezTo>
                  <a:pt x="133731" y="84402"/>
                  <a:pt x="137622" y="65611"/>
                  <a:pt x="144018" y="55828"/>
                </a:cubicBezTo>
                <a:cubicBezTo>
                  <a:pt x="150414" y="46045"/>
                  <a:pt x="155962" y="40032"/>
                  <a:pt x="162974" y="32943"/>
                </a:cubicBezTo>
                <a:cubicBezTo>
                  <a:pt x="169986" y="25854"/>
                  <a:pt x="176882" y="18343"/>
                  <a:pt x="186090" y="13293"/>
                </a:cubicBezTo>
                <a:cubicBezTo>
                  <a:pt x="195298" y="8243"/>
                  <a:pt x="206279" y="4725"/>
                  <a:pt x="218223" y="2642"/>
                </a:cubicBezTo>
                <a:cubicBezTo>
                  <a:pt x="230167" y="559"/>
                  <a:pt x="246773" y="-1018"/>
                  <a:pt x="257753" y="793"/>
                </a:cubicBezTo>
                <a:cubicBezTo>
                  <a:pt x="268734" y="2604"/>
                  <a:pt x="277133" y="9500"/>
                  <a:pt x="284106" y="13507"/>
                </a:cubicBezTo>
                <a:cubicBezTo>
                  <a:pt x="291080" y="17514"/>
                  <a:pt x="296127" y="21714"/>
                  <a:pt x="299594" y="24835"/>
                </a:cubicBezTo>
                <a:cubicBezTo>
                  <a:pt x="303062" y="27956"/>
                  <a:pt x="304025" y="30999"/>
                  <a:pt x="304911" y="32232"/>
                </a:cubicBezTo>
              </a:path>
            </a:pathLst>
          </a:cu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25" name="Google Shape;825;p57"/>
          <p:cNvSpPr/>
          <p:nvPr/>
        </p:nvSpPr>
        <p:spPr>
          <a:xfrm>
            <a:off x="1072050" y="2526152"/>
            <a:ext cx="7622775" cy="2496650"/>
          </a:xfrm>
          <a:custGeom>
            <a:rect b="b" l="l" r="r" t="t"/>
            <a:pathLst>
              <a:path extrusionOk="0" h="99866" w="304911">
                <a:moveTo>
                  <a:pt x="0" y="28605"/>
                </a:moveTo>
                <a:cubicBezTo>
                  <a:pt x="2928" y="33267"/>
                  <a:pt x="10518" y="47022"/>
                  <a:pt x="17569" y="56577"/>
                </a:cubicBezTo>
                <a:cubicBezTo>
                  <a:pt x="24620" y="66132"/>
                  <a:pt x="34984" y="79077"/>
                  <a:pt x="42304" y="85935"/>
                </a:cubicBezTo>
                <a:cubicBezTo>
                  <a:pt x="49624" y="92793"/>
                  <a:pt x="53670" y="95490"/>
                  <a:pt x="61491" y="97725"/>
                </a:cubicBezTo>
                <a:cubicBezTo>
                  <a:pt x="69312" y="99960"/>
                  <a:pt x="78713" y="100345"/>
                  <a:pt x="89231" y="99343"/>
                </a:cubicBezTo>
                <a:cubicBezTo>
                  <a:pt x="99749" y="98341"/>
                  <a:pt x="114198" y="99876"/>
                  <a:pt x="124600" y="91714"/>
                </a:cubicBezTo>
                <a:cubicBezTo>
                  <a:pt x="135003" y="83552"/>
                  <a:pt x="145135" y="60458"/>
                  <a:pt x="151646" y="50369"/>
                </a:cubicBezTo>
                <a:cubicBezTo>
                  <a:pt x="158157" y="40280"/>
                  <a:pt x="157580" y="37005"/>
                  <a:pt x="163667" y="31182"/>
                </a:cubicBezTo>
                <a:cubicBezTo>
                  <a:pt x="169755" y="25359"/>
                  <a:pt x="179078" y="20174"/>
                  <a:pt x="188171" y="15429"/>
                </a:cubicBezTo>
                <a:cubicBezTo>
                  <a:pt x="197264" y="10684"/>
                  <a:pt x="206626" y="5141"/>
                  <a:pt x="218223" y="2714"/>
                </a:cubicBezTo>
                <a:cubicBezTo>
                  <a:pt x="229820" y="287"/>
                  <a:pt x="246773" y="-946"/>
                  <a:pt x="257753" y="865"/>
                </a:cubicBezTo>
                <a:cubicBezTo>
                  <a:pt x="268734" y="2676"/>
                  <a:pt x="277133" y="9572"/>
                  <a:pt x="284106" y="13579"/>
                </a:cubicBezTo>
                <a:cubicBezTo>
                  <a:pt x="291080" y="17586"/>
                  <a:pt x="296127" y="21786"/>
                  <a:pt x="299594" y="24907"/>
                </a:cubicBezTo>
                <a:cubicBezTo>
                  <a:pt x="303062" y="28028"/>
                  <a:pt x="304025" y="31071"/>
                  <a:pt x="304911" y="32304"/>
                </a:cubicBezTo>
              </a:path>
            </a:pathLst>
          </a:cu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26" name="Google Shape;826;p57"/>
          <p:cNvSpPr txBox="1"/>
          <p:nvPr/>
        </p:nvSpPr>
        <p:spPr>
          <a:xfrm>
            <a:off x="8656500" y="3278950"/>
            <a:ext cx="462300" cy="4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Z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827" name="Google Shape;827;p57"/>
          <p:cNvSpPr txBox="1"/>
          <p:nvPr/>
        </p:nvSpPr>
        <p:spPr>
          <a:xfrm>
            <a:off x="8580300" y="2897950"/>
            <a:ext cx="462300" cy="4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Z - 1 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828" name="Google Shape;828;p57"/>
          <p:cNvSpPr txBox="1"/>
          <p:nvPr/>
        </p:nvSpPr>
        <p:spPr>
          <a:xfrm>
            <a:off x="8580300" y="2516950"/>
            <a:ext cx="462300" cy="4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Z - 2 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829" name="Google Shape;829;p57"/>
          <p:cNvSpPr txBox="1"/>
          <p:nvPr/>
        </p:nvSpPr>
        <p:spPr>
          <a:xfrm>
            <a:off x="3545800" y="3003175"/>
            <a:ext cx="826500" cy="6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1"/>
                </a:solidFill>
              </a:rPr>
              <a:t>X</a:t>
            </a:r>
            <a:r>
              <a:rPr b="1" lang="en" sz="1000">
                <a:solidFill>
                  <a:schemeClr val="dk1"/>
                </a:solidFill>
              </a:rPr>
              <a:t>max</a:t>
            </a:r>
            <a:endParaRPr b="1" sz="1000">
              <a:solidFill>
                <a:schemeClr val="dk1"/>
              </a:solidFill>
            </a:endParaRPr>
          </a:p>
        </p:txBody>
      </p:sp>
      <p:sp>
        <p:nvSpPr>
          <p:cNvPr id="830" name="Google Shape;830;p57"/>
          <p:cNvSpPr/>
          <p:nvPr/>
        </p:nvSpPr>
        <p:spPr>
          <a:xfrm>
            <a:off x="1725100" y="1745325"/>
            <a:ext cx="2935825" cy="1984675"/>
          </a:xfrm>
          <a:custGeom>
            <a:rect b="b" l="l" r="r" t="t"/>
            <a:pathLst>
              <a:path extrusionOk="0" h="79387" w="117433">
                <a:moveTo>
                  <a:pt x="0" y="25428"/>
                </a:moveTo>
                <a:cubicBezTo>
                  <a:pt x="1772" y="29165"/>
                  <a:pt x="4200" y="40840"/>
                  <a:pt x="10634" y="47852"/>
                </a:cubicBezTo>
                <a:cubicBezTo>
                  <a:pt x="17068" y="54864"/>
                  <a:pt x="29898" y="62261"/>
                  <a:pt x="38605" y="67501"/>
                </a:cubicBezTo>
                <a:cubicBezTo>
                  <a:pt x="47312" y="72741"/>
                  <a:pt x="53400" y="78521"/>
                  <a:pt x="62878" y="79291"/>
                </a:cubicBezTo>
                <a:cubicBezTo>
                  <a:pt x="72356" y="80062"/>
                  <a:pt x="87844" y="76054"/>
                  <a:pt x="95472" y="72124"/>
                </a:cubicBezTo>
                <a:cubicBezTo>
                  <a:pt x="103101" y="68194"/>
                  <a:pt x="105104" y="62069"/>
                  <a:pt x="108649" y="55712"/>
                </a:cubicBezTo>
                <a:cubicBezTo>
                  <a:pt x="112194" y="49355"/>
                  <a:pt x="115854" y="41264"/>
                  <a:pt x="116740" y="33982"/>
                </a:cubicBezTo>
                <a:cubicBezTo>
                  <a:pt x="117626" y="26700"/>
                  <a:pt x="113851" y="17685"/>
                  <a:pt x="113966" y="12021"/>
                </a:cubicBezTo>
                <a:cubicBezTo>
                  <a:pt x="114082" y="6357"/>
                  <a:pt x="116855" y="2004"/>
                  <a:pt x="117433" y="0"/>
                </a:cubicBezTo>
              </a:path>
            </a:pathLst>
          </a:cu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31" name="Google Shape;831;p57"/>
          <p:cNvSpPr txBox="1"/>
          <p:nvPr/>
        </p:nvSpPr>
        <p:spPr>
          <a:xfrm>
            <a:off x="4617900" y="1490375"/>
            <a:ext cx="462300" cy="4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Z - 3 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832" name="Google Shape;832;p57"/>
          <p:cNvSpPr txBox="1"/>
          <p:nvPr/>
        </p:nvSpPr>
        <p:spPr>
          <a:xfrm>
            <a:off x="6574275" y="3364575"/>
            <a:ext cx="826500" cy="6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1"/>
                </a:solidFill>
              </a:rPr>
              <a:t>X</a:t>
            </a:r>
            <a:r>
              <a:rPr b="1" lang="en" sz="1000">
                <a:solidFill>
                  <a:schemeClr val="dk1"/>
                </a:solidFill>
              </a:rPr>
              <a:t>min</a:t>
            </a:r>
            <a:endParaRPr b="1" sz="1000">
              <a:solidFill>
                <a:schemeClr val="dk1"/>
              </a:solidFill>
            </a:endParaRPr>
          </a:p>
        </p:txBody>
      </p:sp>
      <p:cxnSp>
        <p:nvCxnSpPr>
          <p:cNvPr id="833" name="Google Shape;833;p57"/>
          <p:cNvCxnSpPr/>
          <p:nvPr/>
        </p:nvCxnSpPr>
        <p:spPr>
          <a:xfrm rot="10800000">
            <a:off x="7544850" y="4392150"/>
            <a:ext cx="5700" cy="433500"/>
          </a:xfrm>
          <a:prstGeom prst="straightConnector1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34" name="Google Shape;834;p57"/>
          <p:cNvSpPr txBox="1"/>
          <p:nvPr/>
        </p:nvSpPr>
        <p:spPr>
          <a:xfrm>
            <a:off x="7648800" y="4473150"/>
            <a:ext cx="502800" cy="2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FF"/>
                </a:solidFill>
              </a:rPr>
              <a:t>V</a:t>
            </a:r>
            <a:r>
              <a:rPr lang="en" sz="1100">
                <a:solidFill>
                  <a:srgbClr val="0000FF"/>
                </a:solidFill>
              </a:rPr>
              <a:t>g</a:t>
            </a:r>
            <a:endParaRPr sz="1100">
              <a:solidFill>
                <a:srgbClr val="0000FF"/>
              </a:solidFill>
            </a:endParaRPr>
          </a:p>
        </p:txBody>
      </p:sp>
      <p:cxnSp>
        <p:nvCxnSpPr>
          <p:cNvPr id="835" name="Google Shape;835;p57"/>
          <p:cNvCxnSpPr/>
          <p:nvPr/>
        </p:nvCxnSpPr>
        <p:spPr>
          <a:xfrm flipH="1" rot="10800000">
            <a:off x="4048350" y="2526150"/>
            <a:ext cx="745500" cy="6945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36" name="Google Shape;836;p57"/>
          <p:cNvSpPr/>
          <p:nvPr/>
        </p:nvSpPr>
        <p:spPr>
          <a:xfrm>
            <a:off x="3678475" y="3247925"/>
            <a:ext cx="837975" cy="768625"/>
          </a:xfrm>
          <a:custGeom>
            <a:rect b="b" l="l" r="r" t="t"/>
            <a:pathLst>
              <a:path extrusionOk="0" h="30745" w="33519">
                <a:moveTo>
                  <a:pt x="0" y="30745"/>
                </a:moveTo>
                <a:cubicBezTo>
                  <a:pt x="3468" y="28973"/>
                  <a:pt x="16220" y="23193"/>
                  <a:pt x="20805" y="20111"/>
                </a:cubicBezTo>
                <a:cubicBezTo>
                  <a:pt x="25390" y="17029"/>
                  <a:pt x="25390" y="15604"/>
                  <a:pt x="27509" y="12252"/>
                </a:cubicBezTo>
                <a:cubicBezTo>
                  <a:pt x="29628" y="8900"/>
                  <a:pt x="32517" y="2042"/>
                  <a:pt x="33519" y="0"/>
                </a:cubicBezTo>
              </a:path>
            </a:pathLst>
          </a:custGeom>
          <a:noFill/>
          <a:ln cap="flat" cmpd="sng" w="19050">
            <a:solidFill>
              <a:srgbClr val="0000FF"/>
            </a:solidFill>
            <a:prstDash val="solid"/>
            <a:round/>
            <a:headEnd len="med" w="med" type="none"/>
            <a:tailEnd len="med" w="med" type="stealth"/>
          </a:ln>
        </p:spPr>
      </p:sp>
      <p:sp>
        <p:nvSpPr>
          <p:cNvPr id="837" name="Google Shape;837;p57"/>
          <p:cNvSpPr/>
          <p:nvPr/>
        </p:nvSpPr>
        <p:spPr>
          <a:xfrm>
            <a:off x="3950100" y="2993625"/>
            <a:ext cx="942000" cy="1340775"/>
          </a:xfrm>
          <a:custGeom>
            <a:rect b="b" l="l" r="r" t="t"/>
            <a:pathLst>
              <a:path extrusionOk="0" h="53631" w="37680">
                <a:moveTo>
                  <a:pt x="0" y="53631"/>
                </a:moveTo>
                <a:cubicBezTo>
                  <a:pt x="2967" y="50703"/>
                  <a:pt x="13678" y="41264"/>
                  <a:pt x="17800" y="36063"/>
                </a:cubicBezTo>
                <a:cubicBezTo>
                  <a:pt x="21923" y="30862"/>
                  <a:pt x="21422" y="28435"/>
                  <a:pt x="24735" y="22424"/>
                </a:cubicBezTo>
                <a:cubicBezTo>
                  <a:pt x="28048" y="16414"/>
                  <a:pt x="35523" y="3737"/>
                  <a:pt x="37680" y="0"/>
                </a:cubicBezTo>
              </a:path>
            </a:pathLst>
          </a:custGeom>
          <a:noFill/>
          <a:ln cap="flat" cmpd="sng" w="19050">
            <a:solidFill>
              <a:srgbClr val="0000FF"/>
            </a:solidFill>
            <a:prstDash val="solid"/>
            <a:round/>
            <a:headEnd len="med" w="med" type="none"/>
            <a:tailEnd len="med" w="med" type="stealth"/>
          </a:ln>
        </p:spPr>
      </p:sp>
      <p:sp>
        <p:nvSpPr>
          <p:cNvPr id="838" name="Google Shape;838;p57"/>
          <p:cNvSpPr/>
          <p:nvPr/>
        </p:nvSpPr>
        <p:spPr>
          <a:xfrm>
            <a:off x="4360425" y="3398175"/>
            <a:ext cx="589475" cy="1011375"/>
          </a:xfrm>
          <a:custGeom>
            <a:rect b="b" l="l" r="r" t="t"/>
            <a:pathLst>
              <a:path extrusionOk="0" h="40455" w="23579">
                <a:moveTo>
                  <a:pt x="0" y="40455"/>
                </a:moveTo>
                <a:cubicBezTo>
                  <a:pt x="1888" y="37065"/>
                  <a:pt x="8399" y="25352"/>
                  <a:pt x="11327" y="20112"/>
                </a:cubicBezTo>
                <a:cubicBezTo>
                  <a:pt x="14255" y="14872"/>
                  <a:pt x="15526" y="12368"/>
                  <a:pt x="17568" y="9016"/>
                </a:cubicBezTo>
                <a:cubicBezTo>
                  <a:pt x="19610" y="5664"/>
                  <a:pt x="22577" y="1503"/>
                  <a:pt x="23579" y="0"/>
                </a:cubicBezTo>
              </a:path>
            </a:pathLst>
          </a:custGeom>
          <a:noFill/>
          <a:ln cap="flat" cmpd="sng" w="19050">
            <a:solidFill>
              <a:srgbClr val="0000FF"/>
            </a:solidFill>
            <a:prstDash val="solid"/>
            <a:round/>
            <a:headEnd len="med" w="med" type="none"/>
            <a:tailEnd len="med" w="med" type="stealth"/>
          </a:ln>
        </p:spPr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58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QG X Application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</p:txBody>
      </p:sp>
      <p:sp>
        <p:nvSpPr>
          <p:cNvPr id="844" name="Google Shape;844;p58"/>
          <p:cNvSpPr txBox="1"/>
          <p:nvPr/>
        </p:nvSpPr>
        <p:spPr>
          <a:xfrm>
            <a:off x="-873597" y="744566"/>
            <a:ext cx="10728300" cy="6531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320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845" name="Google Shape;845;p58"/>
          <p:cNvSpPr/>
          <p:nvPr/>
        </p:nvSpPr>
        <p:spPr>
          <a:xfrm>
            <a:off x="1072050" y="1764150"/>
            <a:ext cx="7622775" cy="2277194"/>
          </a:xfrm>
          <a:custGeom>
            <a:rect b="b" l="l" r="r" t="t"/>
            <a:pathLst>
              <a:path extrusionOk="0" h="99866" w="304911">
                <a:moveTo>
                  <a:pt x="0" y="28605"/>
                </a:moveTo>
                <a:cubicBezTo>
                  <a:pt x="2928" y="33267"/>
                  <a:pt x="10518" y="47022"/>
                  <a:pt x="17569" y="56577"/>
                </a:cubicBezTo>
                <a:cubicBezTo>
                  <a:pt x="24620" y="66132"/>
                  <a:pt x="34984" y="79077"/>
                  <a:pt x="42304" y="85935"/>
                </a:cubicBezTo>
                <a:cubicBezTo>
                  <a:pt x="49624" y="92793"/>
                  <a:pt x="53670" y="95490"/>
                  <a:pt x="61491" y="97725"/>
                </a:cubicBezTo>
                <a:cubicBezTo>
                  <a:pt x="69312" y="99960"/>
                  <a:pt x="78713" y="100345"/>
                  <a:pt x="89231" y="99343"/>
                </a:cubicBezTo>
                <a:cubicBezTo>
                  <a:pt x="99749" y="98341"/>
                  <a:pt x="114660" y="98534"/>
                  <a:pt x="124600" y="91714"/>
                </a:cubicBezTo>
                <a:cubicBezTo>
                  <a:pt x="134540" y="84895"/>
                  <a:pt x="142130" y="68212"/>
                  <a:pt x="148872" y="58426"/>
                </a:cubicBezTo>
                <a:cubicBezTo>
                  <a:pt x="155614" y="48640"/>
                  <a:pt x="158504" y="40164"/>
                  <a:pt x="165054" y="32998"/>
                </a:cubicBezTo>
                <a:cubicBezTo>
                  <a:pt x="171604" y="25832"/>
                  <a:pt x="179310" y="20476"/>
                  <a:pt x="188171" y="15429"/>
                </a:cubicBezTo>
                <a:cubicBezTo>
                  <a:pt x="197033" y="10382"/>
                  <a:pt x="206626" y="5141"/>
                  <a:pt x="218223" y="2714"/>
                </a:cubicBezTo>
                <a:cubicBezTo>
                  <a:pt x="229820" y="287"/>
                  <a:pt x="246773" y="-946"/>
                  <a:pt x="257753" y="865"/>
                </a:cubicBezTo>
                <a:cubicBezTo>
                  <a:pt x="268734" y="2676"/>
                  <a:pt x="277133" y="9572"/>
                  <a:pt x="284106" y="13579"/>
                </a:cubicBezTo>
                <a:cubicBezTo>
                  <a:pt x="291080" y="17586"/>
                  <a:pt x="296127" y="21786"/>
                  <a:pt x="299594" y="24907"/>
                </a:cubicBezTo>
                <a:cubicBezTo>
                  <a:pt x="303062" y="28028"/>
                  <a:pt x="304025" y="31071"/>
                  <a:pt x="304911" y="32304"/>
                </a:cubicBezTo>
              </a:path>
            </a:pathLst>
          </a:cu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46" name="Google Shape;846;p58"/>
          <p:cNvSpPr/>
          <p:nvPr/>
        </p:nvSpPr>
        <p:spPr>
          <a:xfrm>
            <a:off x="1072050" y="2648750"/>
            <a:ext cx="7622775" cy="1824337"/>
          </a:xfrm>
          <a:custGeom>
            <a:rect b="b" l="l" r="r" t="t"/>
            <a:pathLst>
              <a:path extrusionOk="0" h="99950" w="304911">
                <a:moveTo>
                  <a:pt x="0" y="28658"/>
                </a:moveTo>
                <a:cubicBezTo>
                  <a:pt x="2928" y="33320"/>
                  <a:pt x="10518" y="47075"/>
                  <a:pt x="17569" y="56630"/>
                </a:cubicBezTo>
                <a:cubicBezTo>
                  <a:pt x="24620" y="66185"/>
                  <a:pt x="34984" y="79130"/>
                  <a:pt x="42304" y="85988"/>
                </a:cubicBezTo>
                <a:cubicBezTo>
                  <a:pt x="49624" y="92846"/>
                  <a:pt x="53670" y="95543"/>
                  <a:pt x="61491" y="97778"/>
                </a:cubicBezTo>
                <a:cubicBezTo>
                  <a:pt x="69312" y="100013"/>
                  <a:pt x="78713" y="100398"/>
                  <a:pt x="89231" y="99396"/>
                </a:cubicBezTo>
                <a:cubicBezTo>
                  <a:pt x="99749" y="98394"/>
                  <a:pt x="113889" y="98240"/>
                  <a:pt x="124600" y="91767"/>
                </a:cubicBezTo>
                <a:cubicBezTo>
                  <a:pt x="135311" y="85294"/>
                  <a:pt x="145906" y="69807"/>
                  <a:pt x="153496" y="60560"/>
                </a:cubicBezTo>
                <a:cubicBezTo>
                  <a:pt x="161086" y="51313"/>
                  <a:pt x="164361" y="43800"/>
                  <a:pt x="170140" y="36287"/>
                </a:cubicBezTo>
                <a:cubicBezTo>
                  <a:pt x="175919" y="28774"/>
                  <a:pt x="180157" y="21069"/>
                  <a:pt x="188171" y="15482"/>
                </a:cubicBezTo>
                <a:cubicBezTo>
                  <a:pt x="196185" y="9895"/>
                  <a:pt x="206626" y="5194"/>
                  <a:pt x="218223" y="2767"/>
                </a:cubicBezTo>
                <a:cubicBezTo>
                  <a:pt x="229820" y="340"/>
                  <a:pt x="246773" y="-893"/>
                  <a:pt x="257753" y="918"/>
                </a:cubicBezTo>
                <a:cubicBezTo>
                  <a:pt x="268734" y="2729"/>
                  <a:pt x="277133" y="9625"/>
                  <a:pt x="284106" y="13632"/>
                </a:cubicBezTo>
                <a:cubicBezTo>
                  <a:pt x="291080" y="17639"/>
                  <a:pt x="296127" y="21839"/>
                  <a:pt x="299594" y="24960"/>
                </a:cubicBezTo>
                <a:cubicBezTo>
                  <a:pt x="303062" y="28081"/>
                  <a:pt x="304025" y="31124"/>
                  <a:pt x="304911" y="32357"/>
                </a:cubicBezTo>
              </a:path>
            </a:pathLst>
          </a:cu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47" name="Google Shape;847;p58"/>
          <p:cNvSpPr/>
          <p:nvPr/>
        </p:nvSpPr>
        <p:spPr>
          <a:xfrm>
            <a:off x="1072050" y="3224800"/>
            <a:ext cx="7622775" cy="1589205"/>
          </a:xfrm>
          <a:custGeom>
            <a:rect b="b" l="l" r="r" t="t"/>
            <a:pathLst>
              <a:path extrusionOk="0" h="99950" w="304911">
                <a:moveTo>
                  <a:pt x="0" y="28658"/>
                </a:moveTo>
                <a:cubicBezTo>
                  <a:pt x="2928" y="33320"/>
                  <a:pt x="10518" y="47075"/>
                  <a:pt x="17569" y="56630"/>
                </a:cubicBezTo>
                <a:cubicBezTo>
                  <a:pt x="24620" y="66185"/>
                  <a:pt x="34984" y="79130"/>
                  <a:pt x="42304" y="85988"/>
                </a:cubicBezTo>
                <a:cubicBezTo>
                  <a:pt x="49624" y="92846"/>
                  <a:pt x="53670" y="95543"/>
                  <a:pt x="61491" y="97778"/>
                </a:cubicBezTo>
                <a:cubicBezTo>
                  <a:pt x="69312" y="100013"/>
                  <a:pt x="78713" y="100398"/>
                  <a:pt x="89231" y="99396"/>
                </a:cubicBezTo>
                <a:cubicBezTo>
                  <a:pt x="99749" y="98394"/>
                  <a:pt x="113889" y="98240"/>
                  <a:pt x="124600" y="91767"/>
                </a:cubicBezTo>
                <a:cubicBezTo>
                  <a:pt x="135311" y="85294"/>
                  <a:pt x="145906" y="69807"/>
                  <a:pt x="153496" y="60560"/>
                </a:cubicBezTo>
                <a:cubicBezTo>
                  <a:pt x="161086" y="51313"/>
                  <a:pt x="164361" y="43800"/>
                  <a:pt x="170140" y="36287"/>
                </a:cubicBezTo>
                <a:cubicBezTo>
                  <a:pt x="175919" y="28774"/>
                  <a:pt x="180157" y="21069"/>
                  <a:pt x="188171" y="15482"/>
                </a:cubicBezTo>
                <a:cubicBezTo>
                  <a:pt x="196185" y="9895"/>
                  <a:pt x="206626" y="5194"/>
                  <a:pt x="218223" y="2767"/>
                </a:cubicBezTo>
                <a:cubicBezTo>
                  <a:pt x="229820" y="340"/>
                  <a:pt x="246773" y="-893"/>
                  <a:pt x="257753" y="918"/>
                </a:cubicBezTo>
                <a:cubicBezTo>
                  <a:pt x="268734" y="2729"/>
                  <a:pt x="277133" y="9625"/>
                  <a:pt x="284106" y="13632"/>
                </a:cubicBezTo>
                <a:cubicBezTo>
                  <a:pt x="291080" y="17639"/>
                  <a:pt x="296127" y="21839"/>
                  <a:pt x="299594" y="24960"/>
                </a:cubicBezTo>
                <a:cubicBezTo>
                  <a:pt x="303062" y="28081"/>
                  <a:pt x="304025" y="31124"/>
                  <a:pt x="304911" y="32357"/>
                </a:cubicBezTo>
              </a:path>
            </a:pathLst>
          </a:cu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48" name="Google Shape;848;p58"/>
          <p:cNvSpPr txBox="1"/>
          <p:nvPr/>
        </p:nvSpPr>
        <p:spPr>
          <a:xfrm>
            <a:off x="8694825" y="3706600"/>
            <a:ext cx="462300" cy="4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Z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849" name="Google Shape;849;p58"/>
          <p:cNvSpPr txBox="1"/>
          <p:nvPr/>
        </p:nvSpPr>
        <p:spPr>
          <a:xfrm>
            <a:off x="8620775" y="3175350"/>
            <a:ext cx="462300" cy="4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Z - 1 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850" name="Google Shape;850;p58"/>
          <p:cNvSpPr txBox="1"/>
          <p:nvPr/>
        </p:nvSpPr>
        <p:spPr>
          <a:xfrm>
            <a:off x="8580300" y="2516950"/>
            <a:ext cx="462300" cy="4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Z - 2 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851" name="Google Shape;851;p58"/>
          <p:cNvSpPr/>
          <p:nvPr/>
        </p:nvSpPr>
        <p:spPr>
          <a:xfrm>
            <a:off x="1384125" y="1745325"/>
            <a:ext cx="3276800" cy="1768533"/>
          </a:xfrm>
          <a:custGeom>
            <a:rect b="b" l="l" r="r" t="t"/>
            <a:pathLst>
              <a:path extrusionOk="0" h="87497" w="131072">
                <a:moveTo>
                  <a:pt x="0" y="27278"/>
                </a:moveTo>
                <a:cubicBezTo>
                  <a:pt x="2196" y="31401"/>
                  <a:pt x="8707" y="44577"/>
                  <a:pt x="13176" y="52013"/>
                </a:cubicBezTo>
                <a:cubicBezTo>
                  <a:pt x="17645" y="59449"/>
                  <a:pt x="20728" y="66229"/>
                  <a:pt x="26815" y="71893"/>
                </a:cubicBezTo>
                <a:cubicBezTo>
                  <a:pt x="32903" y="77557"/>
                  <a:pt x="40647" y="83683"/>
                  <a:pt x="49701" y="85995"/>
                </a:cubicBezTo>
                <a:cubicBezTo>
                  <a:pt x="58755" y="88307"/>
                  <a:pt x="71470" y="87728"/>
                  <a:pt x="81140" y="85763"/>
                </a:cubicBezTo>
                <a:cubicBezTo>
                  <a:pt x="90811" y="83798"/>
                  <a:pt x="100750" y="81102"/>
                  <a:pt x="107724" y="74205"/>
                </a:cubicBezTo>
                <a:cubicBezTo>
                  <a:pt x="114698" y="67309"/>
                  <a:pt x="119746" y="53207"/>
                  <a:pt x="122982" y="44384"/>
                </a:cubicBezTo>
                <a:cubicBezTo>
                  <a:pt x="126219" y="35561"/>
                  <a:pt x="125795" y="28664"/>
                  <a:pt x="127143" y="21267"/>
                </a:cubicBezTo>
                <a:cubicBezTo>
                  <a:pt x="128491" y="13870"/>
                  <a:pt x="130417" y="3545"/>
                  <a:pt x="131072" y="0"/>
                </a:cubicBezTo>
              </a:path>
            </a:pathLst>
          </a:cu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52" name="Google Shape;852;p58"/>
          <p:cNvSpPr txBox="1"/>
          <p:nvPr/>
        </p:nvSpPr>
        <p:spPr>
          <a:xfrm>
            <a:off x="4617900" y="1490375"/>
            <a:ext cx="462300" cy="4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Z - 3 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853" name="Google Shape;853;p58"/>
          <p:cNvSpPr txBox="1"/>
          <p:nvPr/>
        </p:nvSpPr>
        <p:spPr>
          <a:xfrm>
            <a:off x="159325" y="1562125"/>
            <a:ext cx="5513100" cy="7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Conceptual Model:</a:t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Shortwave Amplifying Longwave 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854" name="Google Shape;854;p58"/>
          <p:cNvSpPr txBox="1"/>
          <p:nvPr/>
        </p:nvSpPr>
        <p:spPr>
          <a:xfrm>
            <a:off x="4617900" y="2805238"/>
            <a:ext cx="6645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FF0000"/>
                </a:solidFill>
              </a:rPr>
              <a:t>L</a:t>
            </a:r>
            <a:endParaRPr b="1" sz="2500">
              <a:solidFill>
                <a:srgbClr val="FF0000"/>
              </a:solidFill>
            </a:endParaRPr>
          </a:p>
        </p:txBody>
      </p:sp>
      <p:sp>
        <p:nvSpPr>
          <p:cNvPr id="855" name="Google Shape;855;p58"/>
          <p:cNvSpPr/>
          <p:nvPr/>
        </p:nvSpPr>
        <p:spPr>
          <a:xfrm>
            <a:off x="2597750" y="3190125"/>
            <a:ext cx="2045850" cy="509925"/>
          </a:xfrm>
          <a:custGeom>
            <a:rect b="b" l="l" r="r" t="t"/>
            <a:pathLst>
              <a:path extrusionOk="0" h="20397" w="81834">
                <a:moveTo>
                  <a:pt x="81834" y="0"/>
                </a:moveTo>
                <a:cubicBezTo>
                  <a:pt x="79985" y="1272"/>
                  <a:pt x="76864" y="4547"/>
                  <a:pt x="70738" y="7629"/>
                </a:cubicBezTo>
                <a:cubicBezTo>
                  <a:pt x="64612" y="10711"/>
                  <a:pt x="53554" y="16414"/>
                  <a:pt x="45078" y="18494"/>
                </a:cubicBezTo>
                <a:cubicBezTo>
                  <a:pt x="36602" y="20575"/>
                  <a:pt x="27394" y="20613"/>
                  <a:pt x="19881" y="20112"/>
                </a:cubicBezTo>
                <a:cubicBezTo>
                  <a:pt x="12368" y="19611"/>
                  <a:pt x="3314" y="16259"/>
                  <a:pt x="0" y="15488"/>
                </a:cubicBezTo>
              </a:path>
            </a:pathLst>
          </a:cu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56" name="Google Shape;856;p58"/>
          <p:cNvSpPr/>
          <p:nvPr/>
        </p:nvSpPr>
        <p:spPr>
          <a:xfrm>
            <a:off x="4944125" y="2528892"/>
            <a:ext cx="2889600" cy="615000"/>
          </a:xfrm>
          <a:custGeom>
            <a:rect b="b" l="l" r="r" t="t"/>
            <a:pathLst>
              <a:path extrusionOk="0" h="24600" w="115584">
                <a:moveTo>
                  <a:pt x="0" y="24600"/>
                </a:moveTo>
                <a:cubicBezTo>
                  <a:pt x="2543" y="23367"/>
                  <a:pt x="7706" y="20323"/>
                  <a:pt x="15257" y="17202"/>
                </a:cubicBezTo>
                <a:cubicBezTo>
                  <a:pt x="22809" y="14081"/>
                  <a:pt x="34059" y="8726"/>
                  <a:pt x="45309" y="5875"/>
                </a:cubicBezTo>
                <a:cubicBezTo>
                  <a:pt x="56559" y="3024"/>
                  <a:pt x="71046" y="481"/>
                  <a:pt x="82758" y="96"/>
                </a:cubicBezTo>
                <a:cubicBezTo>
                  <a:pt x="94471" y="-289"/>
                  <a:pt x="110113" y="2985"/>
                  <a:pt x="115584" y="3563"/>
                </a:cubicBezTo>
              </a:path>
            </a:pathLst>
          </a:cu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857" name="Google Shape;857;p58"/>
          <p:cNvCxnSpPr/>
          <p:nvPr/>
        </p:nvCxnSpPr>
        <p:spPr>
          <a:xfrm>
            <a:off x="3515350" y="3700050"/>
            <a:ext cx="17400" cy="3006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58" name="Google Shape;858;p58"/>
          <p:cNvCxnSpPr/>
          <p:nvPr/>
        </p:nvCxnSpPr>
        <p:spPr>
          <a:xfrm rot="10800000">
            <a:off x="6167600" y="2329075"/>
            <a:ext cx="91500" cy="2889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59" name="Google Shape;859;p58"/>
          <p:cNvCxnSpPr/>
          <p:nvPr/>
        </p:nvCxnSpPr>
        <p:spPr>
          <a:xfrm rot="10800000">
            <a:off x="6729350" y="2224000"/>
            <a:ext cx="34800" cy="2889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60" name="Google Shape;860;p58"/>
          <p:cNvCxnSpPr/>
          <p:nvPr/>
        </p:nvCxnSpPr>
        <p:spPr>
          <a:xfrm rot="10800000">
            <a:off x="5597150" y="2467600"/>
            <a:ext cx="100200" cy="2739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61" name="Google Shape;861;p58"/>
          <p:cNvCxnSpPr/>
          <p:nvPr/>
        </p:nvCxnSpPr>
        <p:spPr>
          <a:xfrm>
            <a:off x="4073575" y="3573675"/>
            <a:ext cx="96000" cy="3273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62" name="Google Shape;862;p58"/>
          <p:cNvCxnSpPr/>
          <p:nvPr/>
        </p:nvCxnSpPr>
        <p:spPr>
          <a:xfrm flipH="1">
            <a:off x="2909725" y="3706600"/>
            <a:ext cx="64800" cy="3678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59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QG X Application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</p:txBody>
      </p:sp>
      <p:sp>
        <p:nvSpPr>
          <p:cNvPr id="868" name="Google Shape;868;p59"/>
          <p:cNvSpPr txBox="1"/>
          <p:nvPr/>
        </p:nvSpPr>
        <p:spPr>
          <a:xfrm>
            <a:off x="-873597" y="744566"/>
            <a:ext cx="10728300" cy="6531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3209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869" name="Google Shape;869;p59"/>
          <p:cNvSpPr/>
          <p:nvPr/>
        </p:nvSpPr>
        <p:spPr>
          <a:xfrm>
            <a:off x="1072050" y="1490375"/>
            <a:ext cx="7622775" cy="2890372"/>
          </a:xfrm>
          <a:custGeom>
            <a:rect b="b" l="l" r="r" t="t"/>
            <a:pathLst>
              <a:path extrusionOk="0" h="99866" w="304911">
                <a:moveTo>
                  <a:pt x="0" y="28605"/>
                </a:moveTo>
                <a:cubicBezTo>
                  <a:pt x="2928" y="33267"/>
                  <a:pt x="10518" y="47022"/>
                  <a:pt x="17569" y="56577"/>
                </a:cubicBezTo>
                <a:cubicBezTo>
                  <a:pt x="24620" y="66132"/>
                  <a:pt x="34984" y="79077"/>
                  <a:pt x="42304" y="85935"/>
                </a:cubicBezTo>
                <a:cubicBezTo>
                  <a:pt x="49624" y="92793"/>
                  <a:pt x="53670" y="95490"/>
                  <a:pt x="61491" y="97725"/>
                </a:cubicBezTo>
                <a:cubicBezTo>
                  <a:pt x="69312" y="99960"/>
                  <a:pt x="78713" y="100345"/>
                  <a:pt x="89231" y="99343"/>
                </a:cubicBezTo>
                <a:cubicBezTo>
                  <a:pt x="99749" y="98341"/>
                  <a:pt x="114660" y="98534"/>
                  <a:pt x="124600" y="91714"/>
                </a:cubicBezTo>
                <a:cubicBezTo>
                  <a:pt x="134540" y="84895"/>
                  <a:pt x="142130" y="68212"/>
                  <a:pt x="148872" y="58426"/>
                </a:cubicBezTo>
                <a:cubicBezTo>
                  <a:pt x="155614" y="48640"/>
                  <a:pt x="158504" y="40164"/>
                  <a:pt x="165054" y="32998"/>
                </a:cubicBezTo>
                <a:cubicBezTo>
                  <a:pt x="171604" y="25832"/>
                  <a:pt x="179310" y="20476"/>
                  <a:pt x="188171" y="15429"/>
                </a:cubicBezTo>
                <a:cubicBezTo>
                  <a:pt x="197033" y="10382"/>
                  <a:pt x="206626" y="5141"/>
                  <a:pt x="218223" y="2714"/>
                </a:cubicBezTo>
                <a:cubicBezTo>
                  <a:pt x="229820" y="287"/>
                  <a:pt x="246773" y="-946"/>
                  <a:pt x="257753" y="865"/>
                </a:cubicBezTo>
                <a:cubicBezTo>
                  <a:pt x="268734" y="2676"/>
                  <a:pt x="277133" y="9572"/>
                  <a:pt x="284106" y="13579"/>
                </a:cubicBezTo>
                <a:cubicBezTo>
                  <a:pt x="291080" y="17586"/>
                  <a:pt x="296127" y="21786"/>
                  <a:pt x="299594" y="24907"/>
                </a:cubicBezTo>
                <a:cubicBezTo>
                  <a:pt x="303062" y="28028"/>
                  <a:pt x="304025" y="31071"/>
                  <a:pt x="304911" y="32304"/>
                </a:cubicBezTo>
              </a:path>
            </a:pathLst>
          </a:cu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70" name="Google Shape;870;p59"/>
          <p:cNvSpPr/>
          <p:nvPr/>
        </p:nvSpPr>
        <p:spPr>
          <a:xfrm>
            <a:off x="1072050" y="2167674"/>
            <a:ext cx="7622775" cy="2474762"/>
          </a:xfrm>
          <a:custGeom>
            <a:rect b="b" l="l" r="r" t="t"/>
            <a:pathLst>
              <a:path extrusionOk="0" h="99950" w="304911">
                <a:moveTo>
                  <a:pt x="0" y="28658"/>
                </a:moveTo>
                <a:cubicBezTo>
                  <a:pt x="2928" y="33320"/>
                  <a:pt x="10518" y="47075"/>
                  <a:pt x="17569" y="56630"/>
                </a:cubicBezTo>
                <a:cubicBezTo>
                  <a:pt x="24620" y="66185"/>
                  <a:pt x="34984" y="79130"/>
                  <a:pt x="42304" y="85988"/>
                </a:cubicBezTo>
                <a:cubicBezTo>
                  <a:pt x="49624" y="92846"/>
                  <a:pt x="53670" y="95543"/>
                  <a:pt x="61491" y="97778"/>
                </a:cubicBezTo>
                <a:cubicBezTo>
                  <a:pt x="69312" y="100013"/>
                  <a:pt x="78713" y="100398"/>
                  <a:pt x="89231" y="99396"/>
                </a:cubicBezTo>
                <a:cubicBezTo>
                  <a:pt x="99749" y="98394"/>
                  <a:pt x="113889" y="98240"/>
                  <a:pt x="124600" y="91767"/>
                </a:cubicBezTo>
                <a:cubicBezTo>
                  <a:pt x="135311" y="85294"/>
                  <a:pt x="145906" y="69807"/>
                  <a:pt x="153496" y="60560"/>
                </a:cubicBezTo>
                <a:cubicBezTo>
                  <a:pt x="161086" y="51313"/>
                  <a:pt x="164361" y="43800"/>
                  <a:pt x="170140" y="36287"/>
                </a:cubicBezTo>
                <a:cubicBezTo>
                  <a:pt x="175919" y="28774"/>
                  <a:pt x="180157" y="21069"/>
                  <a:pt x="188171" y="15482"/>
                </a:cubicBezTo>
                <a:cubicBezTo>
                  <a:pt x="196185" y="9895"/>
                  <a:pt x="206626" y="5194"/>
                  <a:pt x="218223" y="2767"/>
                </a:cubicBezTo>
                <a:cubicBezTo>
                  <a:pt x="229820" y="340"/>
                  <a:pt x="246773" y="-893"/>
                  <a:pt x="257753" y="918"/>
                </a:cubicBezTo>
                <a:cubicBezTo>
                  <a:pt x="268734" y="2729"/>
                  <a:pt x="277133" y="9625"/>
                  <a:pt x="284106" y="13632"/>
                </a:cubicBezTo>
                <a:cubicBezTo>
                  <a:pt x="291080" y="17639"/>
                  <a:pt x="296127" y="21839"/>
                  <a:pt x="299594" y="24960"/>
                </a:cubicBezTo>
                <a:cubicBezTo>
                  <a:pt x="303062" y="28081"/>
                  <a:pt x="304025" y="31124"/>
                  <a:pt x="304911" y="32357"/>
                </a:cubicBezTo>
              </a:path>
            </a:pathLst>
          </a:cu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71" name="Google Shape;871;p59"/>
          <p:cNvSpPr/>
          <p:nvPr/>
        </p:nvSpPr>
        <p:spPr>
          <a:xfrm>
            <a:off x="1072050" y="2419524"/>
            <a:ext cx="7622775" cy="2603947"/>
          </a:xfrm>
          <a:custGeom>
            <a:rect b="b" l="l" r="r" t="t"/>
            <a:pathLst>
              <a:path extrusionOk="0" h="99950" w="304911">
                <a:moveTo>
                  <a:pt x="0" y="28658"/>
                </a:moveTo>
                <a:cubicBezTo>
                  <a:pt x="2928" y="33320"/>
                  <a:pt x="10518" y="47075"/>
                  <a:pt x="17569" y="56630"/>
                </a:cubicBezTo>
                <a:cubicBezTo>
                  <a:pt x="24620" y="66185"/>
                  <a:pt x="34984" y="79130"/>
                  <a:pt x="42304" y="85988"/>
                </a:cubicBezTo>
                <a:cubicBezTo>
                  <a:pt x="49624" y="92846"/>
                  <a:pt x="53670" y="95543"/>
                  <a:pt x="61491" y="97778"/>
                </a:cubicBezTo>
                <a:cubicBezTo>
                  <a:pt x="69312" y="100013"/>
                  <a:pt x="78713" y="100398"/>
                  <a:pt x="89231" y="99396"/>
                </a:cubicBezTo>
                <a:cubicBezTo>
                  <a:pt x="99749" y="98394"/>
                  <a:pt x="113889" y="98240"/>
                  <a:pt x="124600" y="91767"/>
                </a:cubicBezTo>
                <a:cubicBezTo>
                  <a:pt x="135311" y="85294"/>
                  <a:pt x="145906" y="69807"/>
                  <a:pt x="153496" y="60560"/>
                </a:cubicBezTo>
                <a:cubicBezTo>
                  <a:pt x="161086" y="51313"/>
                  <a:pt x="164361" y="43800"/>
                  <a:pt x="170140" y="36287"/>
                </a:cubicBezTo>
                <a:cubicBezTo>
                  <a:pt x="175919" y="28774"/>
                  <a:pt x="180157" y="21069"/>
                  <a:pt x="188171" y="15482"/>
                </a:cubicBezTo>
                <a:cubicBezTo>
                  <a:pt x="196185" y="9895"/>
                  <a:pt x="206626" y="5194"/>
                  <a:pt x="218223" y="2767"/>
                </a:cubicBezTo>
                <a:cubicBezTo>
                  <a:pt x="229820" y="340"/>
                  <a:pt x="246773" y="-893"/>
                  <a:pt x="257753" y="918"/>
                </a:cubicBezTo>
                <a:cubicBezTo>
                  <a:pt x="268734" y="2729"/>
                  <a:pt x="277133" y="9625"/>
                  <a:pt x="284106" y="13632"/>
                </a:cubicBezTo>
                <a:cubicBezTo>
                  <a:pt x="291080" y="17639"/>
                  <a:pt x="296127" y="21839"/>
                  <a:pt x="299594" y="24960"/>
                </a:cubicBezTo>
                <a:cubicBezTo>
                  <a:pt x="303062" y="28081"/>
                  <a:pt x="304025" y="31124"/>
                  <a:pt x="304911" y="32357"/>
                </a:cubicBezTo>
              </a:path>
            </a:pathLst>
          </a:cu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72" name="Google Shape;872;p59"/>
          <p:cNvSpPr txBox="1"/>
          <p:nvPr/>
        </p:nvSpPr>
        <p:spPr>
          <a:xfrm>
            <a:off x="8694825" y="3706600"/>
            <a:ext cx="462300" cy="4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Z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873" name="Google Shape;873;p59"/>
          <p:cNvSpPr txBox="1"/>
          <p:nvPr/>
        </p:nvSpPr>
        <p:spPr>
          <a:xfrm>
            <a:off x="8620775" y="3175350"/>
            <a:ext cx="462300" cy="4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Z - 1 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874" name="Google Shape;874;p59"/>
          <p:cNvSpPr txBox="1"/>
          <p:nvPr/>
        </p:nvSpPr>
        <p:spPr>
          <a:xfrm>
            <a:off x="8580300" y="2516950"/>
            <a:ext cx="462300" cy="4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Z - 2 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875" name="Google Shape;875;p59"/>
          <p:cNvSpPr/>
          <p:nvPr/>
        </p:nvSpPr>
        <p:spPr>
          <a:xfrm>
            <a:off x="1384125" y="1745325"/>
            <a:ext cx="3276800" cy="2474853"/>
          </a:xfrm>
          <a:custGeom>
            <a:rect b="b" l="l" r="r" t="t"/>
            <a:pathLst>
              <a:path extrusionOk="0" h="87497" w="131072">
                <a:moveTo>
                  <a:pt x="0" y="27278"/>
                </a:moveTo>
                <a:cubicBezTo>
                  <a:pt x="2196" y="31401"/>
                  <a:pt x="8707" y="44577"/>
                  <a:pt x="13176" y="52013"/>
                </a:cubicBezTo>
                <a:cubicBezTo>
                  <a:pt x="17645" y="59449"/>
                  <a:pt x="20728" y="66229"/>
                  <a:pt x="26815" y="71893"/>
                </a:cubicBezTo>
                <a:cubicBezTo>
                  <a:pt x="32903" y="77557"/>
                  <a:pt x="40647" y="83683"/>
                  <a:pt x="49701" y="85995"/>
                </a:cubicBezTo>
                <a:cubicBezTo>
                  <a:pt x="58755" y="88307"/>
                  <a:pt x="71470" y="87728"/>
                  <a:pt x="81140" y="85763"/>
                </a:cubicBezTo>
                <a:cubicBezTo>
                  <a:pt x="90811" y="83798"/>
                  <a:pt x="100750" y="81102"/>
                  <a:pt x="107724" y="74205"/>
                </a:cubicBezTo>
                <a:cubicBezTo>
                  <a:pt x="114698" y="67309"/>
                  <a:pt x="119746" y="53207"/>
                  <a:pt x="122982" y="44384"/>
                </a:cubicBezTo>
                <a:cubicBezTo>
                  <a:pt x="126219" y="35561"/>
                  <a:pt x="125795" y="28664"/>
                  <a:pt x="127143" y="21267"/>
                </a:cubicBezTo>
                <a:cubicBezTo>
                  <a:pt x="128491" y="13870"/>
                  <a:pt x="130417" y="3545"/>
                  <a:pt x="131072" y="0"/>
                </a:cubicBezTo>
              </a:path>
            </a:pathLst>
          </a:cu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76" name="Google Shape;876;p59"/>
          <p:cNvSpPr txBox="1"/>
          <p:nvPr/>
        </p:nvSpPr>
        <p:spPr>
          <a:xfrm>
            <a:off x="4617900" y="1490375"/>
            <a:ext cx="462300" cy="4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Z - 3 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877" name="Google Shape;877;p59"/>
          <p:cNvSpPr txBox="1"/>
          <p:nvPr/>
        </p:nvSpPr>
        <p:spPr>
          <a:xfrm>
            <a:off x="159325" y="1562125"/>
            <a:ext cx="5513100" cy="7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Conceptual Model:</a:t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Shortwave Amplifying Longwave 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878" name="Google Shape;878;p59"/>
          <p:cNvSpPr txBox="1"/>
          <p:nvPr/>
        </p:nvSpPr>
        <p:spPr>
          <a:xfrm>
            <a:off x="4617900" y="2805238"/>
            <a:ext cx="664500" cy="5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FF0000"/>
                </a:solidFill>
              </a:rPr>
              <a:t>L</a:t>
            </a:r>
            <a:endParaRPr b="1" sz="2500">
              <a:solidFill>
                <a:srgbClr val="FF0000"/>
              </a:solidFill>
            </a:endParaRPr>
          </a:p>
        </p:txBody>
      </p:sp>
      <p:sp>
        <p:nvSpPr>
          <p:cNvPr id="879" name="Google Shape;879;p59"/>
          <p:cNvSpPr/>
          <p:nvPr/>
        </p:nvSpPr>
        <p:spPr>
          <a:xfrm>
            <a:off x="2597750" y="3190125"/>
            <a:ext cx="2045850" cy="1277209"/>
          </a:xfrm>
          <a:custGeom>
            <a:rect b="b" l="l" r="r" t="t"/>
            <a:pathLst>
              <a:path extrusionOk="0" h="20397" w="81834">
                <a:moveTo>
                  <a:pt x="81834" y="0"/>
                </a:moveTo>
                <a:cubicBezTo>
                  <a:pt x="79985" y="1272"/>
                  <a:pt x="76864" y="4547"/>
                  <a:pt x="70738" y="7629"/>
                </a:cubicBezTo>
                <a:cubicBezTo>
                  <a:pt x="64612" y="10711"/>
                  <a:pt x="53554" y="16414"/>
                  <a:pt x="45078" y="18494"/>
                </a:cubicBezTo>
                <a:cubicBezTo>
                  <a:pt x="36602" y="20575"/>
                  <a:pt x="27394" y="20613"/>
                  <a:pt x="19881" y="20112"/>
                </a:cubicBezTo>
                <a:cubicBezTo>
                  <a:pt x="12368" y="19611"/>
                  <a:pt x="3314" y="16259"/>
                  <a:pt x="0" y="15488"/>
                </a:cubicBezTo>
              </a:path>
            </a:pathLst>
          </a:cu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80" name="Google Shape;880;p59"/>
          <p:cNvSpPr/>
          <p:nvPr/>
        </p:nvSpPr>
        <p:spPr>
          <a:xfrm>
            <a:off x="4892100" y="2078660"/>
            <a:ext cx="2941625" cy="891875"/>
          </a:xfrm>
          <a:custGeom>
            <a:rect b="b" l="l" r="r" t="t"/>
            <a:pathLst>
              <a:path extrusionOk="0" h="35675" w="117665">
                <a:moveTo>
                  <a:pt x="0" y="35675"/>
                </a:moveTo>
                <a:cubicBezTo>
                  <a:pt x="2235" y="33672"/>
                  <a:pt x="5895" y="28740"/>
                  <a:pt x="13408" y="23654"/>
                </a:cubicBezTo>
                <a:cubicBezTo>
                  <a:pt x="20921" y="18568"/>
                  <a:pt x="33173" y="9101"/>
                  <a:pt x="45078" y="5160"/>
                </a:cubicBezTo>
                <a:cubicBezTo>
                  <a:pt x="56983" y="1220"/>
                  <a:pt x="72741" y="-135"/>
                  <a:pt x="84839" y="11"/>
                </a:cubicBezTo>
                <a:cubicBezTo>
                  <a:pt x="96937" y="158"/>
                  <a:pt x="112194" y="5034"/>
                  <a:pt x="117665" y="6039"/>
                </a:cubicBezTo>
              </a:path>
            </a:pathLst>
          </a:cu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881" name="Google Shape;881;p59"/>
          <p:cNvCxnSpPr/>
          <p:nvPr/>
        </p:nvCxnSpPr>
        <p:spPr>
          <a:xfrm>
            <a:off x="3821625" y="4341900"/>
            <a:ext cx="117000" cy="3276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82" name="Google Shape;882;p59"/>
          <p:cNvCxnSpPr/>
          <p:nvPr/>
        </p:nvCxnSpPr>
        <p:spPr>
          <a:xfrm rot="10800000">
            <a:off x="6004075" y="1878763"/>
            <a:ext cx="91500" cy="2889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83" name="Google Shape;883;p59"/>
          <p:cNvCxnSpPr/>
          <p:nvPr/>
        </p:nvCxnSpPr>
        <p:spPr>
          <a:xfrm rot="10800000">
            <a:off x="6769800" y="1764150"/>
            <a:ext cx="34800" cy="2889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84" name="Google Shape;884;p59"/>
          <p:cNvCxnSpPr/>
          <p:nvPr/>
        </p:nvCxnSpPr>
        <p:spPr>
          <a:xfrm rot="10800000">
            <a:off x="5282400" y="2174288"/>
            <a:ext cx="100200" cy="2739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85" name="Google Shape;885;p59"/>
          <p:cNvCxnSpPr/>
          <p:nvPr/>
        </p:nvCxnSpPr>
        <p:spPr>
          <a:xfrm>
            <a:off x="4256400" y="3861500"/>
            <a:ext cx="315600" cy="1791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86" name="Google Shape;886;p59"/>
          <p:cNvCxnSpPr/>
          <p:nvPr/>
        </p:nvCxnSpPr>
        <p:spPr>
          <a:xfrm flipH="1">
            <a:off x="2909725" y="4544800"/>
            <a:ext cx="64800" cy="3678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87" name="Google Shape;887;p59"/>
          <p:cNvSpPr txBox="1"/>
          <p:nvPr/>
        </p:nvSpPr>
        <p:spPr>
          <a:xfrm>
            <a:off x="2615325" y="3120775"/>
            <a:ext cx="1456200" cy="6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4A86E8"/>
                </a:solidFill>
              </a:rPr>
              <a:t>Height falls aloft in cold advection regime</a:t>
            </a:r>
            <a:endParaRPr sz="1300">
              <a:solidFill>
                <a:srgbClr val="4A86E8"/>
              </a:solidFill>
            </a:endParaRPr>
          </a:p>
        </p:txBody>
      </p:sp>
      <p:sp>
        <p:nvSpPr>
          <p:cNvPr id="888" name="Google Shape;888;p59"/>
          <p:cNvSpPr txBox="1"/>
          <p:nvPr/>
        </p:nvSpPr>
        <p:spPr>
          <a:xfrm>
            <a:off x="6289952" y="2970525"/>
            <a:ext cx="1543800" cy="6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E06666"/>
                </a:solidFill>
              </a:rPr>
              <a:t>Height rises aloft in cold advection regime</a:t>
            </a:r>
            <a:endParaRPr sz="1300">
              <a:solidFill>
                <a:srgbClr val="E06666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60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QG X Examples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</p:txBody>
      </p:sp>
      <p:pic>
        <p:nvPicPr>
          <p:cNvPr id="894" name="Google Shape;894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525" y="689800"/>
            <a:ext cx="5868100" cy="4401075"/>
          </a:xfrm>
          <a:prstGeom prst="rect">
            <a:avLst/>
          </a:prstGeom>
          <a:noFill/>
          <a:ln>
            <a:noFill/>
          </a:ln>
        </p:spPr>
      </p:pic>
      <p:sp>
        <p:nvSpPr>
          <p:cNvPr id="895" name="Google Shape;895;p60"/>
          <p:cNvSpPr/>
          <p:nvPr/>
        </p:nvSpPr>
        <p:spPr>
          <a:xfrm>
            <a:off x="1414475" y="2604275"/>
            <a:ext cx="2051700" cy="17511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6" name="Google Shape;896;p60"/>
          <p:cNvSpPr txBox="1"/>
          <p:nvPr/>
        </p:nvSpPr>
        <p:spPr>
          <a:xfrm>
            <a:off x="6136075" y="942000"/>
            <a:ext cx="2791500" cy="31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Focus on the shortwave trough in New Mexico.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Where is the vorticity maximum at?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Where will the 500 mb winds advect this vort. max? 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0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61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QG X Examples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</p:txBody>
      </p:sp>
      <p:pic>
        <p:nvPicPr>
          <p:cNvPr id="902" name="Google Shape;902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525" y="689800"/>
            <a:ext cx="5868100" cy="4401075"/>
          </a:xfrm>
          <a:prstGeom prst="rect">
            <a:avLst/>
          </a:prstGeom>
          <a:noFill/>
          <a:ln>
            <a:noFill/>
          </a:ln>
        </p:spPr>
      </p:pic>
      <p:sp>
        <p:nvSpPr>
          <p:cNvPr id="903" name="Google Shape;903;p61"/>
          <p:cNvSpPr/>
          <p:nvPr/>
        </p:nvSpPr>
        <p:spPr>
          <a:xfrm>
            <a:off x="1414475" y="2604275"/>
            <a:ext cx="2051700" cy="17511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4" name="Google Shape;904;p61"/>
          <p:cNvSpPr txBox="1"/>
          <p:nvPr/>
        </p:nvSpPr>
        <p:spPr>
          <a:xfrm>
            <a:off x="6136075" y="942000"/>
            <a:ext cx="2791500" cy="31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Focus on the shortwave trough in New Mexico.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Where is the vorticity maximum at?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Where will the 500 mb winds advect this vort. max? 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905" name="Google Shape;905;p61"/>
          <p:cNvSpPr/>
          <p:nvPr/>
        </p:nvSpPr>
        <p:spPr>
          <a:xfrm>
            <a:off x="1934600" y="3577325"/>
            <a:ext cx="918875" cy="254300"/>
          </a:xfrm>
          <a:custGeom>
            <a:rect b="b" l="l" r="r" t="t"/>
            <a:pathLst>
              <a:path extrusionOk="0" h="10172" w="36755">
                <a:moveTo>
                  <a:pt x="0" y="10172"/>
                </a:moveTo>
                <a:cubicBezTo>
                  <a:pt x="2890" y="9825"/>
                  <a:pt x="12675" y="8900"/>
                  <a:pt x="17337" y="8091"/>
                </a:cubicBezTo>
                <a:cubicBezTo>
                  <a:pt x="21999" y="7282"/>
                  <a:pt x="24735" y="6666"/>
                  <a:pt x="27971" y="5317"/>
                </a:cubicBezTo>
                <a:cubicBezTo>
                  <a:pt x="31207" y="3969"/>
                  <a:pt x="35291" y="886"/>
                  <a:pt x="36755" y="0"/>
                </a:cubicBezTo>
              </a:path>
            </a:pathLst>
          </a:cu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906" name="Google Shape;906;p61"/>
          <p:cNvSpPr txBox="1"/>
          <p:nvPr/>
        </p:nvSpPr>
        <p:spPr>
          <a:xfrm>
            <a:off x="2164700" y="2999425"/>
            <a:ext cx="5028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1"/>
                </a:solidFill>
              </a:rPr>
              <a:t>X</a:t>
            </a:r>
            <a:endParaRPr b="1" sz="27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0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62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QG X Examples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</p:txBody>
      </p:sp>
      <p:pic>
        <p:nvPicPr>
          <p:cNvPr id="912" name="Google Shape;912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525" y="689800"/>
            <a:ext cx="5868100" cy="4401075"/>
          </a:xfrm>
          <a:prstGeom prst="rect">
            <a:avLst/>
          </a:prstGeom>
          <a:noFill/>
          <a:ln>
            <a:noFill/>
          </a:ln>
        </p:spPr>
      </p:pic>
      <p:sp>
        <p:nvSpPr>
          <p:cNvPr id="913" name="Google Shape;913;p62"/>
          <p:cNvSpPr/>
          <p:nvPr/>
        </p:nvSpPr>
        <p:spPr>
          <a:xfrm>
            <a:off x="1414475" y="2604275"/>
            <a:ext cx="2051700" cy="17511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4" name="Google Shape;914;p62"/>
          <p:cNvSpPr txBox="1"/>
          <p:nvPr/>
        </p:nvSpPr>
        <p:spPr>
          <a:xfrm>
            <a:off x="6136075" y="942000"/>
            <a:ext cx="2791500" cy="31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How about this shortwave over the northern Great Basin?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Where is the vorticity maximum?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Where will the geostropshic winds advect the vorticity? 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915" name="Google Shape;915;p62"/>
          <p:cNvSpPr/>
          <p:nvPr/>
        </p:nvSpPr>
        <p:spPr>
          <a:xfrm>
            <a:off x="1934600" y="3577325"/>
            <a:ext cx="918875" cy="254300"/>
          </a:xfrm>
          <a:custGeom>
            <a:rect b="b" l="l" r="r" t="t"/>
            <a:pathLst>
              <a:path extrusionOk="0" h="10172" w="36755">
                <a:moveTo>
                  <a:pt x="0" y="10172"/>
                </a:moveTo>
                <a:cubicBezTo>
                  <a:pt x="2890" y="9825"/>
                  <a:pt x="12675" y="8900"/>
                  <a:pt x="17337" y="8091"/>
                </a:cubicBezTo>
                <a:cubicBezTo>
                  <a:pt x="21999" y="7282"/>
                  <a:pt x="24735" y="6666"/>
                  <a:pt x="27971" y="5317"/>
                </a:cubicBezTo>
                <a:cubicBezTo>
                  <a:pt x="31207" y="3969"/>
                  <a:pt x="35291" y="886"/>
                  <a:pt x="36755" y="0"/>
                </a:cubicBezTo>
              </a:path>
            </a:pathLst>
          </a:cu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916" name="Google Shape;916;p62"/>
          <p:cNvSpPr txBox="1"/>
          <p:nvPr/>
        </p:nvSpPr>
        <p:spPr>
          <a:xfrm>
            <a:off x="2164700" y="2999425"/>
            <a:ext cx="5028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1"/>
                </a:solidFill>
              </a:rPr>
              <a:t>X</a:t>
            </a:r>
            <a:endParaRPr b="1" sz="2700">
              <a:solidFill>
                <a:schemeClr val="dk1"/>
              </a:solidFill>
            </a:endParaRPr>
          </a:p>
        </p:txBody>
      </p:sp>
      <p:sp>
        <p:nvSpPr>
          <p:cNvPr id="917" name="Google Shape;917;p62"/>
          <p:cNvSpPr/>
          <p:nvPr/>
        </p:nvSpPr>
        <p:spPr>
          <a:xfrm>
            <a:off x="576275" y="1232675"/>
            <a:ext cx="2051700" cy="1751100"/>
          </a:xfrm>
          <a:prstGeom prst="ellipse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63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QG X Examples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</p:txBody>
      </p:sp>
      <p:pic>
        <p:nvPicPr>
          <p:cNvPr id="923" name="Google Shape;923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525" y="689800"/>
            <a:ext cx="5868100" cy="4401075"/>
          </a:xfrm>
          <a:prstGeom prst="rect">
            <a:avLst/>
          </a:prstGeom>
          <a:noFill/>
          <a:ln>
            <a:noFill/>
          </a:ln>
        </p:spPr>
      </p:pic>
      <p:sp>
        <p:nvSpPr>
          <p:cNvPr id="924" name="Google Shape;924;p63"/>
          <p:cNvSpPr/>
          <p:nvPr/>
        </p:nvSpPr>
        <p:spPr>
          <a:xfrm>
            <a:off x="1414475" y="2604275"/>
            <a:ext cx="2051700" cy="17511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5" name="Google Shape;925;p63"/>
          <p:cNvSpPr txBox="1"/>
          <p:nvPr/>
        </p:nvSpPr>
        <p:spPr>
          <a:xfrm>
            <a:off x="6136075" y="942000"/>
            <a:ext cx="2791500" cy="31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How about this shortwave over the northern Great Basin?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Where is the vorticity maximum?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Where will the geostropshic winds advect the vorticity? 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926" name="Google Shape;926;p63"/>
          <p:cNvSpPr/>
          <p:nvPr/>
        </p:nvSpPr>
        <p:spPr>
          <a:xfrm>
            <a:off x="1934600" y="3577325"/>
            <a:ext cx="918875" cy="254300"/>
          </a:xfrm>
          <a:custGeom>
            <a:rect b="b" l="l" r="r" t="t"/>
            <a:pathLst>
              <a:path extrusionOk="0" h="10172" w="36755">
                <a:moveTo>
                  <a:pt x="0" y="10172"/>
                </a:moveTo>
                <a:cubicBezTo>
                  <a:pt x="2890" y="9825"/>
                  <a:pt x="12675" y="8900"/>
                  <a:pt x="17337" y="8091"/>
                </a:cubicBezTo>
                <a:cubicBezTo>
                  <a:pt x="21999" y="7282"/>
                  <a:pt x="24735" y="6666"/>
                  <a:pt x="27971" y="5317"/>
                </a:cubicBezTo>
                <a:cubicBezTo>
                  <a:pt x="31207" y="3969"/>
                  <a:pt x="35291" y="886"/>
                  <a:pt x="36755" y="0"/>
                </a:cubicBezTo>
              </a:path>
            </a:pathLst>
          </a:cu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927" name="Google Shape;927;p63"/>
          <p:cNvSpPr txBox="1"/>
          <p:nvPr/>
        </p:nvSpPr>
        <p:spPr>
          <a:xfrm>
            <a:off x="2164700" y="2999425"/>
            <a:ext cx="5028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1"/>
                </a:solidFill>
              </a:rPr>
              <a:t>X</a:t>
            </a:r>
            <a:endParaRPr b="1" sz="2700">
              <a:solidFill>
                <a:schemeClr val="dk1"/>
              </a:solidFill>
            </a:endParaRPr>
          </a:p>
        </p:txBody>
      </p:sp>
      <p:sp>
        <p:nvSpPr>
          <p:cNvPr id="928" name="Google Shape;928;p63"/>
          <p:cNvSpPr/>
          <p:nvPr/>
        </p:nvSpPr>
        <p:spPr>
          <a:xfrm>
            <a:off x="576275" y="1232675"/>
            <a:ext cx="2051700" cy="1751100"/>
          </a:xfrm>
          <a:prstGeom prst="ellipse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9" name="Google Shape;929;p63"/>
          <p:cNvSpPr txBox="1"/>
          <p:nvPr/>
        </p:nvSpPr>
        <p:spPr>
          <a:xfrm>
            <a:off x="1612050" y="1787925"/>
            <a:ext cx="5028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1"/>
                </a:solidFill>
              </a:rPr>
              <a:t>X</a:t>
            </a:r>
            <a:endParaRPr b="1" sz="2700">
              <a:solidFill>
                <a:schemeClr val="dk1"/>
              </a:solidFill>
            </a:endParaRPr>
          </a:p>
        </p:txBody>
      </p:sp>
      <p:sp>
        <p:nvSpPr>
          <p:cNvPr id="930" name="Google Shape;930;p63"/>
          <p:cNvSpPr/>
          <p:nvPr/>
        </p:nvSpPr>
        <p:spPr>
          <a:xfrm>
            <a:off x="1315457" y="1808900"/>
            <a:ext cx="139450" cy="762850"/>
          </a:xfrm>
          <a:custGeom>
            <a:rect b="b" l="l" r="r" t="t"/>
            <a:pathLst>
              <a:path extrusionOk="0" h="30514" w="5578">
                <a:moveTo>
                  <a:pt x="3036" y="0"/>
                </a:moveTo>
                <a:cubicBezTo>
                  <a:pt x="2530" y="1883"/>
                  <a:pt x="45" y="7642"/>
                  <a:pt x="1" y="11297"/>
                </a:cubicBezTo>
                <a:cubicBezTo>
                  <a:pt x="-42" y="14952"/>
                  <a:pt x="1846" y="18728"/>
                  <a:pt x="2775" y="21931"/>
                </a:cubicBezTo>
                <a:cubicBezTo>
                  <a:pt x="3705" y="25134"/>
                  <a:pt x="5111" y="29084"/>
                  <a:pt x="5578" y="30514"/>
                </a:cubicBezTo>
              </a:path>
            </a:pathLst>
          </a:cu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8"/>
          <p:cNvSpPr txBox="1"/>
          <p:nvPr/>
        </p:nvSpPr>
        <p:spPr>
          <a:xfrm>
            <a:off x="4940575" y="3364401"/>
            <a:ext cx="1773300" cy="5838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3888" l="-4919" r="-4909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153" name="Google Shape;153;p28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Some Background Concepts</a:t>
            </a:r>
            <a:endParaRPr b="1" sz="3600">
              <a:solidFill>
                <a:schemeClr val="dk2"/>
              </a:solidFill>
            </a:endParaRPr>
          </a:p>
        </p:txBody>
      </p:sp>
      <p:sp>
        <p:nvSpPr>
          <p:cNvPr id="154" name="Google Shape;154;p28"/>
          <p:cNvSpPr/>
          <p:nvPr/>
        </p:nvSpPr>
        <p:spPr>
          <a:xfrm>
            <a:off x="5835550" y="4392200"/>
            <a:ext cx="3236400" cy="318000"/>
          </a:xfrm>
          <a:prstGeom prst="rect">
            <a:avLst/>
          </a:prstGeom>
          <a:solidFill>
            <a:srgbClr val="FCE5CD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28"/>
          <p:cNvSpPr txBox="1"/>
          <p:nvPr/>
        </p:nvSpPr>
        <p:spPr>
          <a:xfrm>
            <a:off x="6829600" y="4363300"/>
            <a:ext cx="1150200" cy="2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 = 0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56" name="Google Shape;156;p28"/>
          <p:cNvSpPr txBox="1"/>
          <p:nvPr/>
        </p:nvSpPr>
        <p:spPr>
          <a:xfrm>
            <a:off x="3131675" y="1028726"/>
            <a:ext cx="1773300" cy="5838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3888" l="-4919" r="-4909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157" name="Google Shape;157;p28"/>
          <p:cNvSpPr txBox="1"/>
          <p:nvPr/>
        </p:nvSpPr>
        <p:spPr>
          <a:xfrm>
            <a:off x="6693050" y="1348775"/>
            <a:ext cx="1205700" cy="3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 = 0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158" name="Google Shape;158;p28"/>
          <p:cNvCxnSpPr/>
          <p:nvPr/>
        </p:nvCxnSpPr>
        <p:spPr>
          <a:xfrm>
            <a:off x="5772000" y="1727975"/>
            <a:ext cx="3236400" cy="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9" name="Google Shape;159;p28"/>
          <p:cNvSpPr txBox="1"/>
          <p:nvPr/>
        </p:nvSpPr>
        <p:spPr>
          <a:xfrm>
            <a:off x="5854850" y="2720375"/>
            <a:ext cx="1205700" cy="3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</a:t>
            </a:r>
            <a:r>
              <a:rPr lang="en" sz="1800">
                <a:solidFill>
                  <a:schemeClr val="dk2"/>
                </a:solidFill>
              </a:rPr>
              <a:t> &lt; 0</a:t>
            </a:r>
            <a:endParaRPr sz="1800">
              <a:solidFill>
                <a:schemeClr val="dk2"/>
              </a:solidFill>
            </a:endParaRPr>
          </a:p>
        </p:txBody>
      </p:sp>
      <p:cxnSp>
        <p:nvCxnSpPr>
          <p:cNvPr id="160" name="Google Shape;160;p28"/>
          <p:cNvCxnSpPr/>
          <p:nvPr/>
        </p:nvCxnSpPr>
        <p:spPr>
          <a:xfrm flipH="1" rot="10800000">
            <a:off x="7083875" y="2670125"/>
            <a:ext cx="5700" cy="4911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1" name="Google Shape;161;p28"/>
          <p:cNvCxnSpPr/>
          <p:nvPr/>
        </p:nvCxnSpPr>
        <p:spPr>
          <a:xfrm rot="10800000">
            <a:off x="7083875" y="2334725"/>
            <a:ext cx="0" cy="293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2" name="Google Shape;162;p28"/>
          <p:cNvCxnSpPr/>
          <p:nvPr/>
        </p:nvCxnSpPr>
        <p:spPr>
          <a:xfrm rot="10800000">
            <a:off x="7083875" y="2069000"/>
            <a:ext cx="0" cy="216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3" name="Google Shape;163;p28"/>
          <p:cNvCxnSpPr/>
          <p:nvPr/>
        </p:nvCxnSpPr>
        <p:spPr>
          <a:xfrm flipH="1" rot="10800000">
            <a:off x="7083875" y="1845125"/>
            <a:ext cx="5700" cy="173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4" name="Google Shape;164;p28"/>
          <p:cNvCxnSpPr/>
          <p:nvPr/>
        </p:nvCxnSpPr>
        <p:spPr>
          <a:xfrm flipH="1" rot="10800000">
            <a:off x="7246900" y="1803225"/>
            <a:ext cx="328200" cy="3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5" name="Google Shape;165;p28"/>
          <p:cNvCxnSpPr/>
          <p:nvPr/>
        </p:nvCxnSpPr>
        <p:spPr>
          <a:xfrm flipH="1" rot="10800000">
            <a:off x="7704100" y="1803225"/>
            <a:ext cx="328200" cy="3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6" name="Google Shape;166;p28"/>
          <p:cNvCxnSpPr/>
          <p:nvPr/>
        </p:nvCxnSpPr>
        <p:spPr>
          <a:xfrm flipH="1" rot="10800000">
            <a:off x="8161300" y="1803225"/>
            <a:ext cx="328200" cy="3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7" name="Google Shape;167;p28"/>
          <p:cNvCxnSpPr/>
          <p:nvPr/>
        </p:nvCxnSpPr>
        <p:spPr>
          <a:xfrm flipH="1" rot="10800000">
            <a:off x="5722900" y="4317825"/>
            <a:ext cx="328200" cy="3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8" name="Google Shape;168;p28"/>
          <p:cNvCxnSpPr/>
          <p:nvPr/>
        </p:nvCxnSpPr>
        <p:spPr>
          <a:xfrm flipH="1" rot="10800000">
            <a:off x="6180100" y="4317825"/>
            <a:ext cx="328200" cy="3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9" name="Google Shape;169;p28"/>
          <p:cNvCxnSpPr/>
          <p:nvPr/>
        </p:nvCxnSpPr>
        <p:spPr>
          <a:xfrm flipH="1" rot="10800000">
            <a:off x="6637300" y="4317825"/>
            <a:ext cx="328200" cy="3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0" name="Google Shape;170;p28"/>
          <p:cNvCxnSpPr/>
          <p:nvPr/>
        </p:nvCxnSpPr>
        <p:spPr>
          <a:xfrm flipH="1">
            <a:off x="8161300" y="4317825"/>
            <a:ext cx="328200" cy="3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1" name="Google Shape;171;p28"/>
          <p:cNvCxnSpPr/>
          <p:nvPr/>
        </p:nvCxnSpPr>
        <p:spPr>
          <a:xfrm flipH="1">
            <a:off x="7704100" y="4317825"/>
            <a:ext cx="328200" cy="3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2" name="Google Shape;172;p28"/>
          <p:cNvCxnSpPr/>
          <p:nvPr/>
        </p:nvCxnSpPr>
        <p:spPr>
          <a:xfrm flipH="1">
            <a:off x="7246900" y="4317825"/>
            <a:ext cx="328200" cy="3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3" name="Google Shape;173;p28"/>
          <p:cNvCxnSpPr/>
          <p:nvPr/>
        </p:nvCxnSpPr>
        <p:spPr>
          <a:xfrm flipH="1">
            <a:off x="6592575" y="1803225"/>
            <a:ext cx="328200" cy="3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4" name="Google Shape;174;p28"/>
          <p:cNvCxnSpPr/>
          <p:nvPr/>
        </p:nvCxnSpPr>
        <p:spPr>
          <a:xfrm flipH="1">
            <a:off x="6135375" y="1803225"/>
            <a:ext cx="328200" cy="3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5" name="Google Shape;175;p28"/>
          <p:cNvCxnSpPr/>
          <p:nvPr/>
        </p:nvCxnSpPr>
        <p:spPr>
          <a:xfrm flipH="1">
            <a:off x="5678175" y="1803225"/>
            <a:ext cx="328200" cy="3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6" name="Google Shape;176;p28"/>
          <p:cNvCxnSpPr/>
          <p:nvPr/>
        </p:nvCxnSpPr>
        <p:spPr>
          <a:xfrm rot="10800000">
            <a:off x="7083875" y="3172925"/>
            <a:ext cx="0" cy="293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7" name="Google Shape;177;p28"/>
          <p:cNvCxnSpPr/>
          <p:nvPr/>
        </p:nvCxnSpPr>
        <p:spPr>
          <a:xfrm rot="10800000">
            <a:off x="7083875" y="3516800"/>
            <a:ext cx="0" cy="216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8" name="Google Shape;178;p28"/>
          <p:cNvCxnSpPr/>
          <p:nvPr/>
        </p:nvCxnSpPr>
        <p:spPr>
          <a:xfrm flipH="1" rot="10800000">
            <a:off x="7083875" y="4131125"/>
            <a:ext cx="5700" cy="173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9" name="Google Shape;179;p28"/>
          <p:cNvCxnSpPr/>
          <p:nvPr/>
        </p:nvCxnSpPr>
        <p:spPr>
          <a:xfrm rot="10800000">
            <a:off x="7083875" y="3821600"/>
            <a:ext cx="0" cy="216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80" name="Google Shape;180;p28"/>
          <p:cNvSpPr txBox="1"/>
          <p:nvPr/>
        </p:nvSpPr>
        <p:spPr>
          <a:xfrm>
            <a:off x="7361275" y="2657375"/>
            <a:ext cx="1589400" cy="42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2"/>
                </a:solidFill>
              </a:rPr>
              <a:t>L</a:t>
            </a:r>
            <a:r>
              <a:rPr lang="en" sz="1000">
                <a:solidFill>
                  <a:schemeClr val="dk2"/>
                </a:solidFill>
              </a:rPr>
              <a:t>evel of </a:t>
            </a:r>
            <a:r>
              <a:rPr b="1" lang="en" sz="1000">
                <a:solidFill>
                  <a:schemeClr val="dk2"/>
                </a:solidFill>
              </a:rPr>
              <a:t>N</a:t>
            </a:r>
            <a:r>
              <a:rPr lang="en" sz="1000">
                <a:solidFill>
                  <a:schemeClr val="dk2"/>
                </a:solidFill>
              </a:rPr>
              <a:t>on-</a:t>
            </a:r>
            <a:r>
              <a:rPr b="1" lang="en" sz="1000">
                <a:solidFill>
                  <a:schemeClr val="dk2"/>
                </a:solidFill>
              </a:rPr>
              <a:t>D</a:t>
            </a:r>
            <a:r>
              <a:rPr lang="en" sz="1000">
                <a:solidFill>
                  <a:schemeClr val="dk2"/>
                </a:solidFill>
              </a:rPr>
              <a:t>ivergence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181" name="Google Shape;181;p28"/>
          <p:cNvSpPr txBox="1"/>
          <p:nvPr/>
        </p:nvSpPr>
        <p:spPr>
          <a:xfrm>
            <a:off x="7246900" y="3969525"/>
            <a:ext cx="1589400" cy="42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2"/>
                </a:solidFill>
              </a:rPr>
              <a:t>Convergence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182" name="Google Shape;182;p28"/>
          <p:cNvSpPr txBox="1"/>
          <p:nvPr/>
        </p:nvSpPr>
        <p:spPr>
          <a:xfrm>
            <a:off x="7198075" y="1881775"/>
            <a:ext cx="1589400" cy="42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2"/>
                </a:solidFill>
              </a:rPr>
              <a:t>Divergence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183" name="Google Shape;183;p28"/>
          <p:cNvSpPr txBox="1"/>
          <p:nvPr/>
        </p:nvSpPr>
        <p:spPr>
          <a:xfrm>
            <a:off x="4788175" y="2069001"/>
            <a:ext cx="1773300" cy="5838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3888" l="-4919" r="-4909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184" name="Google Shape;184;p28"/>
          <p:cNvSpPr/>
          <p:nvPr/>
        </p:nvSpPr>
        <p:spPr>
          <a:xfrm>
            <a:off x="4760625" y="1976500"/>
            <a:ext cx="988200" cy="809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28"/>
          <p:cNvSpPr/>
          <p:nvPr/>
        </p:nvSpPr>
        <p:spPr>
          <a:xfrm>
            <a:off x="6086200" y="2222050"/>
            <a:ext cx="252000" cy="31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28"/>
          <p:cNvSpPr/>
          <p:nvPr/>
        </p:nvSpPr>
        <p:spPr>
          <a:xfrm>
            <a:off x="4913025" y="3271900"/>
            <a:ext cx="988200" cy="809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28"/>
          <p:cNvSpPr txBox="1"/>
          <p:nvPr/>
        </p:nvSpPr>
        <p:spPr>
          <a:xfrm>
            <a:off x="6221050" y="3412525"/>
            <a:ext cx="551100" cy="3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&lt;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188" name="Google Shape;188;p28"/>
          <p:cNvSpPr txBox="1"/>
          <p:nvPr/>
        </p:nvSpPr>
        <p:spPr>
          <a:xfrm>
            <a:off x="235525" y="876325"/>
            <a:ext cx="5207100" cy="28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Mass Continuity</a:t>
            </a:r>
            <a:r>
              <a:rPr b="1" lang="en" sz="1800">
                <a:solidFill>
                  <a:schemeClr val="dk2"/>
                </a:solidFill>
              </a:rPr>
              <a:t>:</a:t>
            </a:r>
            <a:r>
              <a:rPr lang="en" sz="1800">
                <a:solidFill>
                  <a:schemeClr val="dk2"/>
                </a:solidFill>
              </a:rPr>
              <a:t>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We’re going to assume: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On synoptic scales, the troposphere is incompressible.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Hydrostatic approximation applies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Vertical velocity is zero at the surface and at the tropopause. 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b="1" lang="en" sz="1800">
                <a:solidFill>
                  <a:schemeClr val="dk2"/>
                </a:solidFill>
              </a:rPr>
              <a:t>Because of mass continuity, any vertical motion is associated with horizontal convergence and divergence </a:t>
            </a:r>
            <a:endParaRPr b="1"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89" name="Google Shape;189;p28"/>
          <p:cNvSpPr/>
          <p:nvPr/>
        </p:nvSpPr>
        <p:spPr>
          <a:xfrm>
            <a:off x="6256300" y="3466700"/>
            <a:ext cx="252000" cy="37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28"/>
          <p:cNvSpPr txBox="1"/>
          <p:nvPr/>
        </p:nvSpPr>
        <p:spPr>
          <a:xfrm>
            <a:off x="6064600" y="2150325"/>
            <a:ext cx="551100" cy="3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&gt;</a:t>
            </a:r>
            <a:endParaRPr b="1" sz="1800">
              <a:solidFill>
                <a:schemeClr val="dk1"/>
              </a:solidFill>
            </a:endParaRPr>
          </a:p>
        </p:txBody>
      </p:sp>
      <p:cxnSp>
        <p:nvCxnSpPr>
          <p:cNvPr id="191" name="Google Shape;191;p28"/>
          <p:cNvCxnSpPr/>
          <p:nvPr/>
        </p:nvCxnSpPr>
        <p:spPr>
          <a:xfrm flipH="1" rot="10800000">
            <a:off x="6597350" y="2951875"/>
            <a:ext cx="2467500" cy="60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92" name="Google Shape;192;p28"/>
          <p:cNvCxnSpPr/>
          <p:nvPr/>
        </p:nvCxnSpPr>
        <p:spPr>
          <a:xfrm flipH="1" rot="10800000">
            <a:off x="5542275" y="2401950"/>
            <a:ext cx="135900" cy="3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3" name="Google Shape;193;p28"/>
          <p:cNvCxnSpPr/>
          <p:nvPr/>
        </p:nvCxnSpPr>
        <p:spPr>
          <a:xfrm flipH="1" rot="10800000">
            <a:off x="5694675" y="3697350"/>
            <a:ext cx="135900" cy="3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4" name="Google Shape;194;p28"/>
          <p:cNvSpPr txBox="1"/>
          <p:nvPr/>
        </p:nvSpPr>
        <p:spPr>
          <a:xfrm>
            <a:off x="6278500" y="3448250"/>
            <a:ext cx="551100" cy="3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&lt;</a:t>
            </a:r>
            <a:endParaRPr b="1"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4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5" name="Google Shape;935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525" y="676225"/>
            <a:ext cx="5868108" cy="4401075"/>
          </a:xfrm>
          <a:prstGeom prst="rect">
            <a:avLst/>
          </a:prstGeom>
          <a:noFill/>
          <a:ln>
            <a:noFill/>
          </a:ln>
        </p:spPr>
      </p:pic>
      <p:sp>
        <p:nvSpPr>
          <p:cNvPr id="936" name="Google Shape;936;p64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QG X Examples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</p:txBody>
      </p:sp>
      <p:sp>
        <p:nvSpPr>
          <p:cNvPr id="937" name="Google Shape;937;p64"/>
          <p:cNvSpPr/>
          <p:nvPr/>
        </p:nvSpPr>
        <p:spPr>
          <a:xfrm>
            <a:off x="2176475" y="2223275"/>
            <a:ext cx="2051700" cy="17511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8" name="Google Shape;938;p64"/>
          <p:cNvSpPr txBox="1"/>
          <p:nvPr/>
        </p:nvSpPr>
        <p:spPr>
          <a:xfrm>
            <a:off x="6136075" y="942000"/>
            <a:ext cx="2791500" cy="31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Did this meet your expectations? 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939" name="Google Shape;939;p64"/>
          <p:cNvSpPr txBox="1"/>
          <p:nvPr/>
        </p:nvSpPr>
        <p:spPr>
          <a:xfrm>
            <a:off x="2955375" y="2715175"/>
            <a:ext cx="5028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1"/>
                </a:solidFill>
              </a:rPr>
              <a:t>X</a:t>
            </a:r>
            <a:endParaRPr b="1" sz="2700">
              <a:solidFill>
                <a:schemeClr val="dk1"/>
              </a:solidFill>
            </a:endParaRPr>
          </a:p>
        </p:txBody>
      </p:sp>
      <p:sp>
        <p:nvSpPr>
          <p:cNvPr id="940" name="Google Shape;940;p64"/>
          <p:cNvSpPr/>
          <p:nvPr/>
        </p:nvSpPr>
        <p:spPr>
          <a:xfrm>
            <a:off x="881075" y="1689875"/>
            <a:ext cx="2051700" cy="1751100"/>
          </a:xfrm>
          <a:prstGeom prst="ellipse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1" name="Google Shape;941;p64"/>
          <p:cNvSpPr txBox="1"/>
          <p:nvPr/>
        </p:nvSpPr>
        <p:spPr>
          <a:xfrm>
            <a:off x="1673675" y="2377400"/>
            <a:ext cx="5028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1"/>
                </a:solidFill>
              </a:rPr>
              <a:t>X</a:t>
            </a:r>
            <a:endParaRPr b="1" sz="27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5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6" name="Google Shape;946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86325"/>
            <a:ext cx="5676252" cy="4257176"/>
          </a:xfrm>
          <a:prstGeom prst="rect">
            <a:avLst/>
          </a:prstGeom>
          <a:noFill/>
          <a:ln>
            <a:noFill/>
          </a:ln>
        </p:spPr>
      </p:pic>
      <p:sp>
        <p:nvSpPr>
          <p:cNvPr id="947" name="Google Shape;947;p65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QG X Examples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</p:txBody>
      </p:sp>
      <p:sp>
        <p:nvSpPr>
          <p:cNvPr id="948" name="Google Shape;948;p65"/>
          <p:cNvSpPr txBox="1"/>
          <p:nvPr/>
        </p:nvSpPr>
        <p:spPr>
          <a:xfrm>
            <a:off x="6136075" y="942000"/>
            <a:ext cx="2791500" cy="31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How about this case?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Where do you think this trough will go in the next 12 hours?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(Choose A, B, C, or D)</a:t>
            </a:r>
            <a:r>
              <a:rPr lang="en" sz="1800">
                <a:solidFill>
                  <a:schemeClr val="dk2"/>
                </a:solidFill>
              </a:rPr>
              <a:t> 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949" name="Google Shape;949;p65"/>
          <p:cNvSpPr txBox="1"/>
          <p:nvPr/>
        </p:nvSpPr>
        <p:spPr>
          <a:xfrm>
            <a:off x="1347675" y="2571750"/>
            <a:ext cx="5028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1"/>
                </a:solidFill>
              </a:rPr>
              <a:t>X</a:t>
            </a:r>
            <a:endParaRPr b="1" sz="2700">
              <a:solidFill>
                <a:schemeClr val="dk1"/>
              </a:solidFill>
            </a:endParaRPr>
          </a:p>
        </p:txBody>
      </p:sp>
      <p:sp>
        <p:nvSpPr>
          <p:cNvPr id="950" name="Google Shape;950;p65"/>
          <p:cNvSpPr txBox="1"/>
          <p:nvPr/>
        </p:nvSpPr>
        <p:spPr>
          <a:xfrm>
            <a:off x="1711975" y="3574975"/>
            <a:ext cx="5028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FF0000"/>
                </a:solidFill>
              </a:rPr>
              <a:t>D</a:t>
            </a:r>
            <a:endParaRPr b="1" sz="2700">
              <a:solidFill>
                <a:srgbClr val="FF0000"/>
              </a:solidFill>
            </a:endParaRPr>
          </a:p>
        </p:txBody>
      </p:sp>
      <p:sp>
        <p:nvSpPr>
          <p:cNvPr id="951" name="Google Shape;951;p65"/>
          <p:cNvSpPr txBox="1"/>
          <p:nvPr/>
        </p:nvSpPr>
        <p:spPr>
          <a:xfrm>
            <a:off x="2251575" y="3320600"/>
            <a:ext cx="5028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FF0000"/>
                </a:solidFill>
              </a:rPr>
              <a:t>C</a:t>
            </a:r>
            <a:endParaRPr b="1" sz="2700">
              <a:solidFill>
                <a:srgbClr val="FF0000"/>
              </a:solidFill>
            </a:endParaRPr>
          </a:p>
        </p:txBody>
      </p:sp>
      <p:sp>
        <p:nvSpPr>
          <p:cNvPr id="952" name="Google Shape;952;p65"/>
          <p:cNvSpPr txBox="1"/>
          <p:nvPr/>
        </p:nvSpPr>
        <p:spPr>
          <a:xfrm>
            <a:off x="2309350" y="2571750"/>
            <a:ext cx="5028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FF0000"/>
                </a:solidFill>
              </a:rPr>
              <a:t>B</a:t>
            </a:r>
            <a:endParaRPr b="1" sz="2700">
              <a:solidFill>
                <a:srgbClr val="FF0000"/>
              </a:solidFill>
            </a:endParaRPr>
          </a:p>
        </p:txBody>
      </p:sp>
      <p:sp>
        <p:nvSpPr>
          <p:cNvPr id="953" name="Google Shape;953;p65"/>
          <p:cNvSpPr txBox="1"/>
          <p:nvPr/>
        </p:nvSpPr>
        <p:spPr>
          <a:xfrm>
            <a:off x="2161250" y="1891650"/>
            <a:ext cx="5028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FF0000"/>
                </a:solidFill>
              </a:rPr>
              <a:t>A</a:t>
            </a:r>
            <a:endParaRPr b="1" sz="27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7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8" name="Google Shape;958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86325"/>
            <a:ext cx="5676250" cy="4257194"/>
          </a:xfrm>
          <a:prstGeom prst="rect">
            <a:avLst/>
          </a:prstGeom>
          <a:noFill/>
          <a:ln>
            <a:noFill/>
          </a:ln>
        </p:spPr>
      </p:pic>
      <p:sp>
        <p:nvSpPr>
          <p:cNvPr id="959" name="Google Shape;959;p66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QG X Examples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</p:txBody>
      </p:sp>
      <p:sp>
        <p:nvSpPr>
          <p:cNvPr id="960" name="Google Shape;960;p66"/>
          <p:cNvSpPr txBox="1"/>
          <p:nvPr/>
        </p:nvSpPr>
        <p:spPr>
          <a:xfrm>
            <a:off x="6136075" y="942000"/>
            <a:ext cx="2791500" cy="31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How about this case?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Where do you think this trough will go in the next 12 hours?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(Choose A, B, C, or D) 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961" name="Google Shape;961;p66"/>
          <p:cNvSpPr txBox="1"/>
          <p:nvPr/>
        </p:nvSpPr>
        <p:spPr>
          <a:xfrm>
            <a:off x="1347675" y="2571750"/>
            <a:ext cx="5028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1"/>
                </a:solidFill>
              </a:rPr>
              <a:t>X</a:t>
            </a:r>
            <a:endParaRPr b="1" sz="2700">
              <a:solidFill>
                <a:schemeClr val="dk1"/>
              </a:solidFill>
            </a:endParaRPr>
          </a:p>
        </p:txBody>
      </p:sp>
      <p:sp>
        <p:nvSpPr>
          <p:cNvPr id="962" name="Google Shape;962;p66"/>
          <p:cNvSpPr txBox="1"/>
          <p:nvPr/>
        </p:nvSpPr>
        <p:spPr>
          <a:xfrm>
            <a:off x="1711975" y="3574975"/>
            <a:ext cx="5028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FF0000"/>
                </a:solidFill>
              </a:rPr>
              <a:t>D</a:t>
            </a:r>
            <a:endParaRPr b="1" sz="2700">
              <a:solidFill>
                <a:srgbClr val="FF0000"/>
              </a:solidFill>
            </a:endParaRPr>
          </a:p>
        </p:txBody>
      </p:sp>
      <p:sp>
        <p:nvSpPr>
          <p:cNvPr id="963" name="Google Shape;963;p66"/>
          <p:cNvSpPr txBox="1"/>
          <p:nvPr/>
        </p:nvSpPr>
        <p:spPr>
          <a:xfrm>
            <a:off x="2251575" y="3320600"/>
            <a:ext cx="5028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FF0000"/>
                </a:solidFill>
              </a:rPr>
              <a:t>C</a:t>
            </a:r>
            <a:endParaRPr b="1" sz="2700">
              <a:solidFill>
                <a:srgbClr val="FF0000"/>
              </a:solidFill>
            </a:endParaRPr>
          </a:p>
        </p:txBody>
      </p:sp>
      <p:sp>
        <p:nvSpPr>
          <p:cNvPr id="964" name="Google Shape;964;p66"/>
          <p:cNvSpPr txBox="1"/>
          <p:nvPr/>
        </p:nvSpPr>
        <p:spPr>
          <a:xfrm>
            <a:off x="2309350" y="2571750"/>
            <a:ext cx="5028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FF0000"/>
                </a:solidFill>
              </a:rPr>
              <a:t>B</a:t>
            </a:r>
            <a:endParaRPr b="1" sz="2700">
              <a:solidFill>
                <a:srgbClr val="FF0000"/>
              </a:solidFill>
            </a:endParaRPr>
          </a:p>
        </p:txBody>
      </p:sp>
      <p:sp>
        <p:nvSpPr>
          <p:cNvPr id="965" name="Google Shape;965;p66"/>
          <p:cNvSpPr txBox="1"/>
          <p:nvPr/>
        </p:nvSpPr>
        <p:spPr>
          <a:xfrm>
            <a:off x="2161250" y="1891650"/>
            <a:ext cx="5028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FF0000"/>
                </a:solidFill>
              </a:rPr>
              <a:t>A</a:t>
            </a:r>
            <a:endParaRPr b="1" sz="27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9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67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QG X Examples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</p:txBody>
      </p:sp>
      <p:pic>
        <p:nvPicPr>
          <p:cNvPr id="971" name="Google Shape;971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04800" y="1481150"/>
            <a:ext cx="4841200" cy="363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2" name="Google Shape;972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9650" y="1481150"/>
            <a:ext cx="4841200" cy="3630900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67"/>
          <p:cNvSpPr txBox="1"/>
          <p:nvPr/>
        </p:nvSpPr>
        <p:spPr>
          <a:xfrm>
            <a:off x="25" y="668250"/>
            <a:ext cx="9144000" cy="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Watch how the 500 mb trough deepens as the 925 mb cold front surges south into the Plains.</a:t>
            </a:r>
            <a:endParaRPr sz="1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This is an example of differential thermal advection.</a:t>
            </a:r>
            <a:endParaRPr sz="1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7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68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QG X Examples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</p:txBody>
      </p:sp>
      <p:sp>
        <p:nvSpPr>
          <p:cNvPr id="979" name="Google Shape;979;p68"/>
          <p:cNvSpPr txBox="1"/>
          <p:nvPr/>
        </p:nvSpPr>
        <p:spPr>
          <a:xfrm>
            <a:off x="25" y="744450"/>
            <a:ext cx="9144000" cy="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Where is the strongest warm air advection at 850 mb? </a:t>
            </a:r>
            <a:endParaRPr sz="1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This will tell you where the 925 mb low should go!</a:t>
            </a:r>
            <a:endParaRPr sz="1600">
              <a:solidFill>
                <a:schemeClr val="dk2"/>
              </a:solidFill>
            </a:endParaRPr>
          </a:p>
        </p:txBody>
      </p:sp>
      <p:pic>
        <p:nvPicPr>
          <p:cNvPr id="980" name="Google Shape;980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6200" y="1557450"/>
            <a:ext cx="4679800" cy="350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1" name="Google Shape;981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4625" y="1557450"/>
            <a:ext cx="4679800" cy="350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5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69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QG X Examples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</p:txBody>
      </p:sp>
      <p:sp>
        <p:nvSpPr>
          <p:cNvPr id="987" name="Google Shape;987;p69"/>
          <p:cNvSpPr txBox="1"/>
          <p:nvPr/>
        </p:nvSpPr>
        <p:spPr>
          <a:xfrm>
            <a:off x="25" y="744450"/>
            <a:ext cx="9144000" cy="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Where is the strongest warm air advection at 850 mb? </a:t>
            </a:r>
            <a:endParaRPr sz="1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This will tell you where the 925 mb low should go!</a:t>
            </a:r>
            <a:endParaRPr sz="1600">
              <a:solidFill>
                <a:schemeClr val="dk2"/>
              </a:solidFill>
            </a:endParaRPr>
          </a:p>
        </p:txBody>
      </p:sp>
      <p:pic>
        <p:nvPicPr>
          <p:cNvPr id="988" name="Google Shape;988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6200" y="1557450"/>
            <a:ext cx="4679800" cy="350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9" name="Google Shape;989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4625" y="1557450"/>
            <a:ext cx="4679800" cy="350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0" name="Google Shape;990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34625" y="1557450"/>
            <a:ext cx="4679800" cy="350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1" name="Google Shape;991;p6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76200" y="1557450"/>
            <a:ext cx="4679800" cy="35098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5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70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QG Resources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</p:txBody>
      </p:sp>
      <p:sp>
        <p:nvSpPr>
          <p:cNvPr id="997" name="Google Shape;997;p70"/>
          <p:cNvSpPr txBox="1"/>
          <p:nvPr/>
        </p:nvSpPr>
        <p:spPr>
          <a:xfrm>
            <a:off x="25" y="744450"/>
            <a:ext cx="9144000" cy="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https://inside.nssl.noaa.gov/tgalarneau/real-time-qg-diagnostics/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</a:endParaRPr>
          </a:p>
        </p:txBody>
      </p:sp>
      <p:pic>
        <p:nvPicPr>
          <p:cNvPr id="998" name="Google Shape;998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95590" y="3146476"/>
            <a:ext cx="3943411" cy="1958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9" name="Google Shape;999;p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61724" y="1264768"/>
            <a:ext cx="3777276" cy="1879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0" name="Google Shape;1000;p7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6275" y="3144889"/>
            <a:ext cx="3877794" cy="1961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1" name="Google Shape;1001;p7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86275" y="1183300"/>
            <a:ext cx="3877794" cy="19619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5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71"/>
          <p:cNvSpPr txBox="1"/>
          <p:nvPr>
            <p:ph type="title"/>
          </p:nvPr>
        </p:nvSpPr>
        <p:spPr>
          <a:xfrm>
            <a:off x="628650" y="0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b="1" lang="en">
                <a:solidFill>
                  <a:srgbClr val="FF0000"/>
                </a:solidFill>
              </a:rPr>
              <a:t>Frontogenesis</a:t>
            </a:r>
            <a:endParaRPr/>
          </a:p>
        </p:txBody>
      </p:sp>
      <p:sp>
        <p:nvSpPr>
          <p:cNvPr id="1007" name="Google Shape;1007;p71"/>
          <p:cNvSpPr txBox="1"/>
          <p:nvPr>
            <p:ph idx="1" type="body"/>
          </p:nvPr>
        </p:nvSpPr>
        <p:spPr>
          <a:xfrm>
            <a:off x="370703" y="889687"/>
            <a:ext cx="8489100" cy="40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17145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b="1" lang="en"/>
              <a:t>Frontogenesis (frontolysis) is the strengthening (weakening) of a temperature gradient</a:t>
            </a:r>
            <a:endParaRPr/>
          </a:p>
          <a:p>
            <a:pPr indent="-381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 b="1"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b="1" lang="en"/>
              <a:t>In case of frontogenesis, thermal wind balance (TWB) is violated because temperature gradient is too strong for the given wind shear</a:t>
            </a:r>
            <a:endParaRPr/>
          </a:p>
          <a:p>
            <a:pPr indent="-1778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70C0"/>
              </a:buClr>
              <a:buSzPts val="1800"/>
              <a:buChar char="•"/>
            </a:pPr>
            <a:r>
              <a:rPr b="1" lang="en">
                <a:solidFill>
                  <a:srgbClr val="0070C0"/>
                </a:solidFill>
              </a:rPr>
              <a:t>To restore TWB, atmosphere weakens temperature gradient via ascent (adiabatic cooling) on warm side and descent (adiabatic warming) on cold side of gradient</a:t>
            </a:r>
            <a:endParaRPr/>
          </a:p>
          <a:p>
            <a:pPr indent="-381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 b="1">
              <a:solidFill>
                <a:srgbClr val="0070C0"/>
              </a:solidFill>
            </a:endParaRPr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b="1" lang="en"/>
              <a:t>Fronts are zones where thermal advection and frontogenesis are easily enhanced and are also preferred corridors for cyclones/cyclogenesis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05f004" id="1012" name="Google Shape;1012;p72"/>
          <p:cNvPicPr preferRelativeResize="0"/>
          <p:nvPr/>
        </p:nvPicPr>
        <p:blipFill rotWithShape="1">
          <a:blip r:embed="rId3">
            <a:alphaModFix/>
          </a:blip>
          <a:srcRect b="33875" l="0" r="0" t="0"/>
          <a:stretch/>
        </p:blipFill>
        <p:spPr>
          <a:xfrm>
            <a:off x="1165861" y="936026"/>
            <a:ext cx="6858000" cy="3401198"/>
          </a:xfrm>
          <a:prstGeom prst="rect">
            <a:avLst/>
          </a:prstGeom>
          <a:noFill/>
          <a:ln>
            <a:noFill/>
          </a:ln>
        </p:spPr>
      </p:pic>
      <p:sp>
        <p:nvSpPr>
          <p:cNvPr id="1013" name="Google Shape;1013;p72"/>
          <p:cNvSpPr txBox="1"/>
          <p:nvPr/>
        </p:nvSpPr>
        <p:spPr>
          <a:xfrm>
            <a:off x="7830900" y="4866501"/>
            <a:ext cx="13131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Fig. 5.4 MR 2010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4" name="Google Shape;1014;p72"/>
          <p:cNvSpPr txBox="1"/>
          <p:nvPr/>
        </p:nvSpPr>
        <p:spPr>
          <a:xfrm>
            <a:off x="509455" y="1464279"/>
            <a:ext cx="13128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horizontal shear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5" name="Google Shape;1015;p72"/>
          <p:cNvSpPr txBox="1"/>
          <p:nvPr/>
        </p:nvSpPr>
        <p:spPr>
          <a:xfrm>
            <a:off x="7359039" y="1464278"/>
            <a:ext cx="9138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confluence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6" name="Google Shape;1016;p72"/>
          <p:cNvSpPr txBox="1"/>
          <p:nvPr/>
        </p:nvSpPr>
        <p:spPr>
          <a:xfrm>
            <a:off x="778214" y="3369277"/>
            <a:ext cx="5460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tilting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7" name="Google Shape;1017;p72"/>
          <p:cNvSpPr txBox="1"/>
          <p:nvPr/>
        </p:nvSpPr>
        <p:spPr>
          <a:xfrm>
            <a:off x="7359040" y="3369277"/>
            <a:ext cx="14082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Differential diabatic heating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8" name="Google Shape;1018;p72"/>
          <p:cNvSpPr txBox="1"/>
          <p:nvPr/>
        </p:nvSpPr>
        <p:spPr>
          <a:xfrm>
            <a:off x="628650" y="-278028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b="1" i="0" lang="en" sz="33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Frontogenesis Mechanisms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2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05f005" id="1023" name="Google Shape;1023;p73"/>
          <p:cNvPicPr preferRelativeResize="0"/>
          <p:nvPr/>
        </p:nvPicPr>
        <p:blipFill rotWithShape="1">
          <a:blip r:embed="rId3">
            <a:alphaModFix/>
          </a:blip>
          <a:srcRect b="23786" l="12025" r="12297" t="3959"/>
          <a:stretch/>
        </p:blipFill>
        <p:spPr>
          <a:xfrm>
            <a:off x="315097" y="1000897"/>
            <a:ext cx="5189839" cy="3716294"/>
          </a:xfrm>
          <a:prstGeom prst="rect">
            <a:avLst/>
          </a:prstGeom>
          <a:noFill/>
          <a:ln>
            <a:noFill/>
          </a:ln>
        </p:spPr>
      </p:pic>
      <p:sp>
        <p:nvSpPr>
          <p:cNvPr id="1024" name="Google Shape;1024;p73"/>
          <p:cNvSpPr txBox="1"/>
          <p:nvPr/>
        </p:nvSpPr>
        <p:spPr>
          <a:xfrm>
            <a:off x="2335232" y="4723916"/>
            <a:ext cx="13131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Fig. 5.5 MR 2010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5" name="Google Shape;1025;p73"/>
          <p:cNvSpPr txBox="1"/>
          <p:nvPr>
            <p:ph type="title"/>
          </p:nvPr>
        </p:nvSpPr>
        <p:spPr>
          <a:xfrm>
            <a:off x="628650" y="0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b="1" lang="en">
                <a:solidFill>
                  <a:srgbClr val="FF0000"/>
                </a:solidFill>
              </a:rPr>
              <a:t>Frontogenesis and Frontolysis by Confluence</a:t>
            </a:r>
            <a:endParaRPr/>
          </a:p>
        </p:txBody>
      </p:sp>
      <p:sp>
        <p:nvSpPr>
          <p:cNvPr id="1026" name="Google Shape;1026;p73"/>
          <p:cNvSpPr/>
          <p:nvPr/>
        </p:nvSpPr>
        <p:spPr>
          <a:xfrm>
            <a:off x="1770105" y="1510613"/>
            <a:ext cx="1186200" cy="1167900"/>
          </a:xfrm>
          <a:prstGeom prst="rect">
            <a:avLst/>
          </a:prstGeom>
          <a:noFill/>
          <a:ln cap="flat" cmpd="sng" w="333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7" name="Google Shape;1027;p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02757" y="1271171"/>
            <a:ext cx="1427720" cy="1439234"/>
          </a:xfrm>
          <a:prstGeom prst="rect">
            <a:avLst/>
          </a:prstGeom>
          <a:noFill/>
          <a:ln>
            <a:noFill/>
          </a:ln>
        </p:spPr>
      </p:pic>
      <p:sp>
        <p:nvSpPr>
          <p:cNvPr id="1028" name="Google Shape;1028;p73"/>
          <p:cNvSpPr/>
          <p:nvPr/>
        </p:nvSpPr>
        <p:spPr>
          <a:xfrm>
            <a:off x="3623619" y="1000897"/>
            <a:ext cx="1399500" cy="1167900"/>
          </a:xfrm>
          <a:prstGeom prst="rect">
            <a:avLst/>
          </a:prstGeom>
          <a:noFill/>
          <a:ln cap="flat" cmpd="sng" w="333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9" name="Google Shape;1029;p7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5400000">
            <a:off x="6616529" y="3308039"/>
            <a:ext cx="1400175" cy="1152525"/>
          </a:xfrm>
          <a:prstGeom prst="rect">
            <a:avLst/>
          </a:prstGeom>
          <a:noFill/>
          <a:ln>
            <a:noFill/>
          </a:ln>
        </p:spPr>
      </p:pic>
      <p:sp>
        <p:nvSpPr>
          <p:cNvPr id="1030" name="Google Shape;1030;p73"/>
          <p:cNvSpPr txBox="1"/>
          <p:nvPr/>
        </p:nvSpPr>
        <p:spPr>
          <a:xfrm>
            <a:off x="6283411" y="2907214"/>
            <a:ext cx="24699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Like a jet exit region: Frontolysis!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1" name="Google Shape;1031;p73"/>
          <p:cNvSpPr txBox="1"/>
          <p:nvPr/>
        </p:nvSpPr>
        <p:spPr>
          <a:xfrm>
            <a:off x="5718937" y="862397"/>
            <a:ext cx="30372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Like a jet entrance region: Frontogenesis!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9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600">
                <a:solidFill>
                  <a:schemeClr val="dk2"/>
                </a:solidFill>
              </a:rPr>
              <a:t>Some Background Concepts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</p:txBody>
      </p:sp>
      <p:pic>
        <p:nvPicPr>
          <p:cNvPr descr="https://s2.studylib.net/store/data/005307009_1-782bf2e123c875d70c36594bcaa2d0ec.png" id="200" name="Google Shape;20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1675" y="775900"/>
            <a:ext cx="6002626" cy="436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5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Google Shape;1036;p74"/>
          <p:cNvPicPr preferRelativeResize="0"/>
          <p:nvPr/>
        </p:nvPicPr>
        <p:blipFill rotWithShape="1">
          <a:blip r:embed="rId3">
            <a:alphaModFix/>
          </a:blip>
          <a:srcRect b="41661" l="0" r="0" t="5"/>
          <a:stretch/>
        </p:blipFill>
        <p:spPr>
          <a:xfrm>
            <a:off x="2400300" y="960120"/>
            <a:ext cx="4343400" cy="2526031"/>
          </a:xfrm>
          <a:prstGeom prst="rect">
            <a:avLst/>
          </a:prstGeom>
          <a:noFill/>
          <a:ln>
            <a:noFill/>
          </a:ln>
        </p:spPr>
      </p:pic>
      <p:sp>
        <p:nvSpPr>
          <p:cNvPr id="1037" name="Google Shape;1037;p74"/>
          <p:cNvSpPr txBox="1"/>
          <p:nvPr>
            <p:ph type="title"/>
          </p:nvPr>
        </p:nvSpPr>
        <p:spPr>
          <a:xfrm>
            <a:off x="1485900" y="75067"/>
            <a:ext cx="61722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b="1" lang="en">
                <a:solidFill>
                  <a:srgbClr val="FF0000"/>
                </a:solidFill>
              </a:rPr>
              <a:t>Frontogenesis and Jet Streaks</a:t>
            </a:r>
            <a:endParaRPr/>
          </a:p>
        </p:txBody>
      </p:sp>
      <p:sp>
        <p:nvSpPr>
          <p:cNvPr id="1038" name="Google Shape;1038;p74"/>
          <p:cNvSpPr/>
          <p:nvPr/>
        </p:nvSpPr>
        <p:spPr>
          <a:xfrm>
            <a:off x="2065670" y="2179634"/>
            <a:ext cx="733800" cy="363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9" name="Google Shape;1039;p74"/>
          <p:cNvSpPr txBox="1"/>
          <p:nvPr/>
        </p:nvSpPr>
        <p:spPr>
          <a:xfrm>
            <a:off x="2400300" y="3486150"/>
            <a:ext cx="1302900" cy="11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Air entering jet streak – sinking on cold side, rising on warm side.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0" name="Google Shape;1040;p74"/>
          <p:cNvSpPr txBox="1"/>
          <p:nvPr/>
        </p:nvSpPr>
        <p:spPr>
          <a:xfrm>
            <a:off x="5433956" y="3486150"/>
            <a:ext cx="1302900" cy="11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Air leaving jet streak – rising on cold side, sinking on warm side.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4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75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Vertical Wind Shear</a:t>
            </a:r>
            <a:endParaRPr b="1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6" name="Google Shape;1046;p75"/>
          <p:cNvSpPr txBox="1"/>
          <p:nvPr/>
        </p:nvSpPr>
        <p:spPr>
          <a:xfrm>
            <a:off x="51800" y="951601"/>
            <a:ext cx="90921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Secondary contributions: 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Large accelerations of the horizontal wind due to </a:t>
            </a:r>
            <a:r>
              <a:rPr b="0" i="0" lang="en" sz="18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large ageostropic winds</a:t>
            </a:r>
            <a:r>
              <a:rPr b="0" i="0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(think near jet streaks, areas of frontogenesis, and/or rapidly intensifying cyclones).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7" name="Google Shape;1047;p75"/>
          <p:cNvSpPr txBox="1"/>
          <p:nvPr/>
        </p:nvSpPr>
        <p:spPr>
          <a:xfrm>
            <a:off x="2442450" y="4771726"/>
            <a:ext cx="4779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additional reading: M.R. 2010 and Doswell 1991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48" name="Google Shape;1048;p75"/>
          <p:cNvPicPr preferRelativeResize="0"/>
          <p:nvPr/>
        </p:nvPicPr>
        <p:blipFill rotWithShape="1">
          <a:blip r:embed="rId3">
            <a:alphaModFix/>
          </a:blip>
          <a:srcRect b="42960" l="0" r="0" t="5410"/>
          <a:stretch/>
        </p:blipFill>
        <p:spPr>
          <a:xfrm>
            <a:off x="2232175" y="2003900"/>
            <a:ext cx="4654675" cy="2427748"/>
          </a:xfrm>
          <a:prstGeom prst="rect">
            <a:avLst/>
          </a:prstGeom>
          <a:noFill/>
          <a:ln>
            <a:noFill/>
          </a:ln>
        </p:spPr>
      </p:pic>
      <p:sp>
        <p:nvSpPr>
          <p:cNvPr id="1049" name="Google Shape;1049;p75"/>
          <p:cNvSpPr txBox="1"/>
          <p:nvPr/>
        </p:nvSpPr>
        <p:spPr>
          <a:xfrm>
            <a:off x="87775" y="3900826"/>
            <a:ext cx="21216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Erodes horizontal temperature gradient</a:t>
            </a:r>
            <a:endParaRPr b="0" i="0" sz="15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(weaker thermal wind)</a:t>
            </a:r>
            <a:endParaRPr b="0" i="0" sz="15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0" name="Google Shape;1050;p75"/>
          <p:cNvPicPr preferRelativeResize="0"/>
          <p:nvPr/>
        </p:nvPicPr>
        <p:blipFill rotWithShape="1">
          <a:blip r:embed="rId3">
            <a:alphaModFix/>
          </a:blip>
          <a:srcRect b="1540" l="53208" r="2835" t="67329"/>
          <a:stretch/>
        </p:blipFill>
        <p:spPr>
          <a:xfrm>
            <a:off x="6938000" y="2487523"/>
            <a:ext cx="2121650" cy="151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1" name="Google Shape;1051;p75"/>
          <p:cNvPicPr preferRelativeResize="0"/>
          <p:nvPr/>
        </p:nvPicPr>
        <p:blipFill rotWithShape="1">
          <a:blip r:embed="rId3">
            <a:alphaModFix/>
          </a:blip>
          <a:srcRect b="1283" l="1879" r="53479" t="66048"/>
          <a:stretch/>
        </p:blipFill>
        <p:spPr>
          <a:xfrm>
            <a:off x="87775" y="2332203"/>
            <a:ext cx="2121650" cy="1568614"/>
          </a:xfrm>
          <a:prstGeom prst="rect">
            <a:avLst/>
          </a:prstGeom>
          <a:noFill/>
          <a:ln>
            <a:noFill/>
          </a:ln>
        </p:spPr>
      </p:pic>
      <p:sp>
        <p:nvSpPr>
          <p:cNvPr id="1052" name="Google Shape;1052;p75"/>
          <p:cNvSpPr txBox="1"/>
          <p:nvPr/>
        </p:nvSpPr>
        <p:spPr>
          <a:xfrm>
            <a:off x="6938000" y="4005401"/>
            <a:ext cx="21216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Enhances horizontal temperature gradient</a:t>
            </a:r>
            <a:endParaRPr b="0" i="0" sz="1500" u="none" cap="none" strike="noStrike">
              <a:solidFill>
                <a:srgbClr val="4A86E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(stronger thermal wind!)</a:t>
            </a:r>
            <a:endParaRPr b="0" i="0" sz="1500" u="none" cap="none" strike="noStrike">
              <a:solidFill>
                <a:srgbClr val="4A86E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3" name="Google Shape;1053;p75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Where does it come from?</a:t>
            </a:r>
            <a:endParaRPr b="1" i="0" sz="2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7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76"/>
          <p:cNvSpPr txBox="1"/>
          <p:nvPr>
            <p:ph type="title"/>
          </p:nvPr>
        </p:nvSpPr>
        <p:spPr>
          <a:xfrm>
            <a:off x="628650" y="0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b="1" lang="en">
                <a:solidFill>
                  <a:srgbClr val="FF0000"/>
                </a:solidFill>
              </a:rPr>
              <a:t>Frontogenesis and Jet Streaks</a:t>
            </a:r>
            <a:endParaRPr/>
          </a:p>
        </p:txBody>
      </p:sp>
      <p:sp>
        <p:nvSpPr>
          <p:cNvPr id="1059" name="Google Shape;1059;p76"/>
          <p:cNvSpPr txBox="1"/>
          <p:nvPr>
            <p:ph idx="1" type="body"/>
          </p:nvPr>
        </p:nvSpPr>
        <p:spPr>
          <a:xfrm>
            <a:off x="370703" y="889687"/>
            <a:ext cx="8489100" cy="40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17145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b="1" lang="en"/>
              <a:t>Jet streaks are coincident with strong temperature gradients (thermal wind balance!)</a:t>
            </a:r>
            <a:endParaRPr/>
          </a:p>
          <a:p>
            <a:pPr indent="-381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 b="1"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b="1" lang="en"/>
              <a:t>Air flows through a jet streak</a:t>
            </a:r>
            <a:endParaRPr/>
          </a:p>
          <a:p>
            <a:pPr indent="-1778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70C0"/>
              </a:buClr>
              <a:buSzPts val="1800"/>
              <a:buChar char="•"/>
            </a:pPr>
            <a:r>
              <a:rPr b="1" lang="en">
                <a:solidFill>
                  <a:srgbClr val="0070C0"/>
                </a:solidFill>
              </a:rPr>
              <a:t>Encounters strengthening temperature gradient (frontogenesis) in entrance region</a:t>
            </a:r>
            <a:endParaRPr/>
          </a:p>
          <a:p>
            <a:pPr indent="-1778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70C0"/>
              </a:buClr>
              <a:buSzPts val="1800"/>
              <a:buChar char="•"/>
            </a:pPr>
            <a:r>
              <a:rPr b="1" lang="en">
                <a:solidFill>
                  <a:srgbClr val="0070C0"/>
                </a:solidFill>
              </a:rPr>
              <a:t>Encounters weakening temperature gradient (frontogenesis) in exit region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 b="1">
              <a:solidFill>
                <a:srgbClr val="0070C0"/>
              </a:solidFill>
            </a:endParaRPr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b="1" lang="en"/>
              <a:t>Response to frontogenesis in entrance region is ascent on warm side (right entrance) and descent on cold side (left entrance)</a:t>
            </a:r>
            <a:endParaRPr/>
          </a:p>
          <a:p>
            <a:pPr indent="-381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 b="1"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b="1" lang="en"/>
              <a:t>Response to frontolysis in exit region is?</a:t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3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p77"/>
          <p:cNvSpPr txBox="1"/>
          <p:nvPr>
            <p:ph type="title"/>
          </p:nvPr>
        </p:nvSpPr>
        <p:spPr>
          <a:xfrm>
            <a:off x="628650" y="0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b="1" lang="en">
                <a:solidFill>
                  <a:srgbClr val="FF0000"/>
                </a:solidFill>
              </a:rPr>
              <a:t>Baroclinic systems</a:t>
            </a:r>
            <a:endParaRPr/>
          </a:p>
        </p:txBody>
      </p:sp>
      <p:sp>
        <p:nvSpPr>
          <p:cNvPr id="1065" name="Google Shape;1065;p77"/>
          <p:cNvSpPr txBox="1"/>
          <p:nvPr>
            <p:ph idx="1" type="body"/>
          </p:nvPr>
        </p:nvSpPr>
        <p:spPr>
          <a:xfrm>
            <a:off x="370703" y="889686"/>
            <a:ext cx="8489100" cy="408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17145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b="1" lang="en"/>
              <a:t>Vorticity and thermal structure tilts westward (upstream) with height</a:t>
            </a:r>
            <a:endParaRPr/>
          </a:p>
          <a:p>
            <a:pPr indent="-1778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70C0"/>
              </a:buClr>
              <a:buSzPts val="1800"/>
              <a:buChar char="•"/>
            </a:pPr>
            <a:r>
              <a:rPr b="1" lang="en">
                <a:solidFill>
                  <a:srgbClr val="0070C0"/>
                </a:solidFill>
              </a:rPr>
              <a:t>Deepening/strengthening systems</a:t>
            </a:r>
            <a:endParaRPr/>
          </a:p>
          <a:p>
            <a:pPr indent="-1778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70C0"/>
              </a:buClr>
              <a:buSzPts val="1800"/>
              <a:buChar char="•"/>
            </a:pPr>
            <a:r>
              <a:rPr b="1" lang="en">
                <a:solidFill>
                  <a:srgbClr val="0070C0"/>
                </a:solidFill>
              </a:rPr>
              <a:t>Differential thermal advection leads to destabilization</a:t>
            </a:r>
            <a:endParaRPr/>
          </a:p>
          <a:p>
            <a:pPr indent="-381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 b="1"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b="1" lang="en"/>
              <a:t>Warm advection corresponds to veering winds with height</a:t>
            </a:r>
            <a:endParaRPr/>
          </a:p>
          <a:p>
            <a:pPr indent="-1778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70C0"/>
              </a:buClr>
              <a:buSzPts val="1800"/>
              <a:buChar char="•"/>
            </a:pPr>
            <a:r>
              <a:rPr b="1" lang="en">
                <a:solidFill>
                  <a:srgbClr val="0070C0"/>
                </a:solidFill>
              </a:rPr>
              <a:t>Large clockwise turning hodographs in warm sector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 b="1">
              <a:solidFill>
                <a:srgbClr val="0070C0"/>
              </a:solidFill>
            </a:endParaRPr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b="1" lang="en"/>
              <a:t>Strong jet streaks and fronts are present</a:t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9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7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/>
              <a:t>Edge of stronger gradient near ground</a:t>
            </a:r>
            <a:endParaRPr/>
          </a:p>
        </p:txBody>
      </p:sp>
      <p:pic>
        <p:nvPicPr>
          <p:cNvPr id="1071" name="Google Shape;1071;p7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65961" y="960120"/>
            <a:ext cx="6583800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2" name="Google Shape;1072;p78"/>
          <p:cNvSpPr txBox="1"/>
          <p:nvPr/>
        </p:nvSpPr>
        <p:spPr>
          <a:xfrm>
            <a:off x="746312" y="3388659"/>
            <a:ext cx="6315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925mb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6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p7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/>
              <a:t>Temp gradient slopes NW with height</a:t>
            </a:r>
            <a:endParaRPr/>
          </a:p>
        </p:txBody>
      </p:sp>
      <p:pic>
        <p:nvPicPr>
          <p:cNvPr id="1078" name="Google Shape;1078;p7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65961" y="960120"/>
            <a:ext cx="6583800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9" name="Google Shape;1079;p79"/>
          <p:cNvSpPr txBox="1"/>
          <p:nvPr/>
        </p:nvSpPr>
        <p:spPr>
          <a:xfrm>
            <a:off x="746312" y="3388659"/>
            <a:ext cx="6315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700mb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3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Google Shape;1084;p8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1085" name="Google Shape;1085;p8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65961" y="960120"/>
            <a:ext cx="6583800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6" name="Google Shape;1086;p80"/>
          <p:cNvSpPr txBox="1"/>
          <p:nvPr/>
        </p:nvSpPr>
        <p:spPr>
          <a:xfrm>
            <a:off x="746312" y="3388659"/>
            <a:ext cx="6315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500mb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0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1" name="Google Shape;1091;p8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65961" y="960120"/>
            <a:ext cx="6583800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2" name="Google Shape;1092;p81"/>
          <p:cNvSpPr txBox="1"/>
          <p:nvPr/>
        </p:nvSpPr>
        <p:spPr>
          <a:xfrm>
            <a:off x="746312" y="3388659"/>
            <a:ext cx="6315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300mb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6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p82"/>
          <p:cNvSpPr txBox="1"/>
          <p:nvPr>
            <p:ph type="title"/>
          </p:nvPr>
        </p:nvSpPr>
        <p:spPr>
          <a:xfrm>
            <a:off x="628650" y="0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b="1" lang="en">
                <a:solidFill>
                  <a:srgbClr val="FF0000"/>
                </a:solidFill>
              </a:rPr>
              <a:t>Equivalent Barotropic Systems</a:t>
            </a:r>
            <a:endParaRPr/>
          </a:p>
        </p:txBody>
      </p:sp>
      <p:sp>
        <p:nvSpPr>
          <p:cNvPr id="1098" name="Google Shape;1098;p82"/>
          <p:cNvSpPr txBox="1"/>
          <p:nvPr>
            <p:ph idx="1" type="body"/>
          </p:nvPr>
        </p:nvSpPr>
        <p:spPr>
          <a:xfrm>
            <a:off x="370703" y="889686"/>
            <a:ext cx="8489100" cy="408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17145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b="1" lang="en"/>
              <a:t>Vorticity and thermal structure vertically stacked with height</a:t>
            </a:r>
            <a:endParaRPr/>
          </a:p>
          <a:p>
            <a:pPr indent="-17780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70C0"/>
              </a:buClr>
              <a:buSzPts val="1800"/>
              <a:buChar char="•"/>
            </a:pPr>
            <a:r>
              <a:rPr b="1" lang="en">
                <a:solidFill>
                  <a:srgbClr val="0070C0"/>
                </a:solidFill>
              </a:rPr>
              <a:t>Steady state or weakening systems</a:t>
            </a:r>
            <a:endParaRPr/>
          </a:p>
          <a:p>
            <a:pPr indent="-381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 b="1"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b="1" lang="en"/>
              <a:t>Minimal temperature advection corresponds to weak vertical shear</a:t>
            </a:r>
            <a:endParaRPr b="1"/>
          </a:p>
          <a:p>
            <a:pPr indent="-1270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70C0"/>
              </a:buClr>
              <a:buSzPts val="1400"/>
              <a:buChar char="•"/>
            </a:pPr>
            <a:r>
              <a:rPr b="1" lang="en">
                <a:solidFill>
                  <a:srgbClr val="0070C0"/>
                </a:solidFill>
              </a:rPr>
              <a:t>No feedback </a:t>
            </a:r>
            <a:r>
              <a:rPr b="1" lang="en">
                <a:solidFill>
                  <a:srgbClr val="0070C0"/>
                </a:solidFill>
              </a:rPr>
              <a:t>mechanism</a:t>
            </a:r>
            <a:r>
              <a:rPr b="1" lang="en">
                <a:solidFill>
                  <a:srgbClr val="0070C0"/>
                </a:solidFill>
              </a:rPr>
              <a:t> to intensify.</a:t>
            </a:r>
            <a:endParaRPr b="1">
              <a:solidFill>
                <a:srgbClr val="0070C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 b="1">
              <a:solidFill>
                <a:srgbClr val="0070C0"/>
              </a:solidFill>
            </a:endParaRPr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b="1" lang="en"/>
              <a:t>Weak gradients – weak flow – slow moving</a:t>
            </a:r>
            <a:endParaRPr b="1"/>
          </a:p>
          <a:p>
            <a:pPr indent="-1270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70C0"/>
              </a:buClr>
              <a:buSzPts val="1400"/>
              <a:buChar char="•"/>
            </a:pPr>
            <a:r>
              <a:rPr b="1" lang="en">
                <a:solidFill>
                  <a:srgbClr val="0070C0"/>
                </a:solidFill>
              </a:rPr>
              <a:t>Can even retrograde if large enough </a:t>
            </a:r>
            <a:r>
              <a:rPr b="1" lang="en">
                <a:solidFill>
                  <a:srgbClr val="0070C0"/>
                </a:solidFill>
              </a:rPr>
              <a:t>because</a:t>
            </a:r>
            <a:r>
              <a:rPr b="1" lang="en">
                <a:solidFill>
                  <a:srgbClr val="0070C0"/>
                </a:solidFill>
              </a:rPr>
              <a:t> planetary vorticity begins to dominate the relative component.</a:t>
            </a:r>
            <a:endParaRPr b="1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2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3" name="Google Shape;1103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14500" y="428625"/>
            <a:ext cx="5715000" cy="42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0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Some Background Concepts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</p:txBody>
      </p:sp>
      <p:pic>
        <p:nvPicPr>
          <p:cNvPr id="206" name="Google Shape;20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9850" y="1065050"/>
            <a:ext cx="4814150" cy="384985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0"/>
          <p:cNvSpPr txBox="1"/>
          <p:nvPr/>
        </p:nvSpPr>
        <p:spPr>
          <a:xfrm>
            <a:off x="235525" y="647725"/>
            <a:ext cx="4559700" cy="36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Vorticity: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Vorticity is the curl of the wind field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Exists in all 3 dimensions, but for today we’ll only consider the X/Y dimensions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Vorticity can be generated by curvature in the flow and/or speed shear in the flow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Vorticity is directly related to vertical motions and convergence/divergence due to the conservation of angular momentum and conservation of mass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7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8" name="Google Shape;1108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14500" y="428625"/>
            <a:ext cx="5715000" cy="42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2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p85"/>
          <p:cNvSpPr txBox="1"/>
          <p:nvPr>
            <p:ph type="title"/>
          </p:nvPr>
        </p:nvSpPr>
        <p:spPr>
          <a:xfrm>
            <a:off x="628650" y="-13452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300"/>
              <a:buFont typeface="Calibri"/>
              <a:buNone/>
            </a:pPr>
            <a:r>
              <a:rPr b="1" lang="en">
                <a:solidFill>
                  <a:srgbClr val="FF0000"/>
                </a:solidFill>
              </a:rPr>
              <a:t>Final Comments</a:t>
            </a:r>
            <a:endParaRPr/>
          </a:p>
        </p:txBody>
      </p:sp>
      <p:sp>
        <p:nvSpPr>
          <p:cNvPr id="1114" name="Google Shape;1114;p85"/>
          <p:cNvSpPr txBox="1"/>
          <p:nvPr>
            <p:ph idx="1" type="body"/>
          </p:nvPr>
        </p:nvSpPr>
        <p:spPr>
          <a:xfrm>
            <a:off x="194618" y="1369218"/>
            <a:ext cx="8804100" cy="35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17145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b="1" lang="en"/>
              <a:t>Can explain development of weather systems (QG height tendency and QG cyclogenesis)</a:t>
            </a:r>
            <a:endParaRPr/>
          </a:p>
          <a:p>
            <a:pPr indent="-381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 b="1"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b="1" lang="en"/>
              <a:t>Can explain why ascent occurs where it does near troughs, jets, and fronts</a:t>
            </a:r>
            <a:endParaRPr/>
          </a:p>
          <a:p>
            <a:pPr indent="-381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 b="1"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b="1" lang="en"/>
              <a:t>Look for gradients!</a:t>
            </a:r>
            <a:endParaRPr/>
          </a:p>
          <a:p>
            <a:pPr indent="-381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 b="1"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b="1" lang="en"/>
              <a:t>Synoptic-scale processes set the stage for severe thunderstorm development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1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Physical Intuition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</p:txBody>
      </p:sp>
      <p:pic>
        <p:nvPicPr>
          <p:cNvPr id="213" name="Google Shape;213;p31"/>
          <p:cNvPicPr preferRelativeResize="0"/>
          <p:nvPr/>
        </p:nvPicPr>
        <p:blipFill rotWithShape="1">
          <a:blip r:embed="rId3">
            <a:alphaModFix/>
          </a:blip>
          <a:srcRect b="20987" l="64372" r="1570" t="14396"/>
          <a:stretch/>
        </p:blipFill>
        <p:spPr>
          <a:xfrm>
            <a:off x="6881600" y="300525"/>
            <a:ext cx="2063175" cy="2935825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1"/>
          <p:cNvSpPr txBox="1"/>
          <p:nvPr/>
        </p:nvSpPr>
        <p:spPr>
          <a:xfrm>
            <a:off x="235525" y="876325"/>
            <a:ext cx="5715600" cy="28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Charles’s Law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The volume of a gas is directly proportional to the temperature of the gas at a </a:t>
            </a:r>
            <a:r>
              <a:rPr lang="en" sz="1800">
                <a:solidFill>
                  <a:schemeClr val="dk2"/>
                </a:solidFill>
              </a:rPr>
              <a:t>constant</a:t>
            </a:r>
            <a:r>
              <a:rPr lang="en" sz="1800">
                <a:solidFill>
                  <a:schemeClr val="dk2"/>
                </a:solidFill>
              </a:rPr>
              <a:t> pressure.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If the gas heats up -&gt; it expands! </a:t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" sz="1800">
                <a:solidFill>
                  <a:schemeClr val="dk2"/>
                </a:solidFill>
              </a:rPr>
              <a:t>If the gas cools down -&gt; it contracts! </a:t>
            </a:r>
            <a:endParaRPr b="1"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descr="https://image3.slideserve.com/6553879/slide3-l.jpg" id="215" name="Google Shape;215;p31"/>
          <p:cNvPicPr preferRelativeResize="0"/>
          <p:nvPr/>
        </p:nvPicPr>
        <p:blipFill rotWithShape="1">
          <a:blip r:embed="rId4">
            <a:alphaModFix/>
          </a:blip>
          <a:srcRect b="3595" l="2694" r="2419" t="52021"/>
          <a:stretch/>
        </p:blipFill>
        <p:spPr>
          <a:xfrm>
            <a:off x="2059487" y="3312550"/>
            <a:ext cx="4964324" cy="174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2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Physical Intuition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</p:txBody>
      </p:sp>
      <p:sp>
        <p:nvSpPr>
          <p:cNvPr id="221" name="Google Shape;221;p32"/>
          <p:cNvSpPr txBox="1"/>
          <p:nvPr/>
        </p:nvSpPr>
        <p:spPr>
          <a:xfrm>
            <a:off x="235525" y="876325"/>
            <a:ext cx="7183500" cy="28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Consider a </a:t>
            </a:r>
            <a:r>
              <a:rPr b="1" lang="en" sz="1800">
                <a:solidFill>
                  <a:schemeClr val="dk2"/>
                </a:solidFill>
              </a:rPr>
              <a:t>layer of the atmosphere in contact with the surface:</a:t>
            </a:r>
            <a:endParaRPr b="1"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22" name="Google Shape;222;p32"/>
          <p:cNvSpPr/>
          <p:nvPr/>
        </p:nvSpPr>
        <p:spPr>
          <a:xfrm>
            <a:off x="4325" y="4412750"/>
            <a:ext cx="9109200" cy="699300"/>
          </a:xfrm>
          <a:prstGeom prst="rect">
            <a:avLst/>
          </a:prstGeom>
          <a:solidFill>
            <a:srgbClr val="E69138"/>
          </a:solidFill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23" name="Google Shape;223;p32"/>
          <p:cNvCxnSpPr>
            <a:endCxn id="222" idx="0"/>
          </p:cNvCxnSpPr>
          <p:nvPr/>
        </p:nvCxnSpPr>
        <p:spPr>
          <a:xfrm>
            <a:off x="4558325" y="1485350"/>
            <a:ext cx="600" cy="29274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4" name="Google Shape;224;p32"/>
          <p:cNvSpPr txBox="1"/>
          <p:nvPr/>
        </p:nvSpPr>
        <p:spPr>
          <a:xfrm>
            <a:off x="640050" y="1352325"/>
            <a:ext cx="3259500" cy="6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980000"/>
                </a:solidFill>
              </a:rPr>
              <a:t>Warming the layer</a:t>
            </a:r>
            <a:endParaRPr sz="1800">
              <a:solidFill>
                <a:srgbClr val="980000"/>
              </a:solidFill>
            </a:endParaRPr>
          </a:p>
        </p:txBody>
      </p:sp>
      <p:sp>
        <p:nvSpPr>
          <p:cNvPr id="225" name="Google Shape;225;p32"/>
          <p:cNvSpPr txBox="1"/>
          <p:nvPr/>
        </p:nvSpPr>
        <p:spPr>
          <a:xfrm>
            <a:off x="5212050" y="1352325"/>
            <a:ext cx="3259500" cy="6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FF"/>
                </a:solidFill>
              </a:rPr>
              <a:t>Cooling</a:t>
            </a:r>
            <a:r>
              <a:rPr lang="en" sz="1800">
                <a:solidFill>
                  <a:srgbClr val="0000FF"/>
                </a:solidFill>
              </a:rPr>
              <a:t> the layer</a:t>
            </a:r>
            <a:endParaRPr sz="1800">
              <a:solidFill>
                <a:srgbClr val="0000FF"/>
              </a:solidFill>
            </a:endParaRPr>
          </a:p>
        </p:txBody>
      </p:sp>
      <p:cxnSp>
        <p:nvCxnSpPr>
          <p:cNvPr id="226" name="Google Shape;226;p32"/>
          <p:cNvCxnSpPr/>
          <p:nvPr/>
        </p:nvCxnSpPr>
        <p:spPr>
          <a:xfrm flipH="1" rot="10800000">
            <a:off x="4325" y="2814550"/>
            <a:ext cx="9108000" cy="57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227" name="Google Shape;227;p32"/>
          <p:cNvSpPr txBox="1"/>
          <p:nvPr/>
        </p:nvSpPr>
        <p:spPr>
          <a:xfrm>
            <a:off x="56350" y="2682025"/>
            <a:ext cx="1190400" cy="240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Initial Height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28" name="Google Shape;228;p32"/>
          <p:cNvSpPr/>
          <p:nvPr/>
        </p:nvSpPr>
        <p:spPr>
          <a:xfrm>
            <a:off x="888550" y="3091875"/>
            <a:ext cx="2907000" cy="1070700"/>
          </a:xfrm>
          <a:prstGeom prst="ellipse">
            <a:avLst/>
          </a:prstGeom>
          <a:solidFill>
            <a:srgbClr val="F4CCCC"/>
          </a:solidFill>
          <a:ln cap="flat" cmpd="sng" w="952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32"/>
          <p:cNvSpPr txBox="1"/>
          <p:nvPr/>
        </p:nvSpPr>
        <p:spPr>
          <a:xfrm>
            <a:off x="1714975" y="3388200"/>
            <a:ext cx="17973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Warming</a:t>
            </a:r>
            <a:endParaRPr b="1" sz="1800">
              <a:solidFill>
                <a:schemeClr val="dk2"/>
              </a:solidFill>
            </a:endParaRPr>
          </a:p>
        </p:txBody>
      </p:sp>
      <p:sp>
        <p:nvSpPr>
          <p:cNvPr id="230" name="Google Shape;230;p32"/>
          <p:cNvSpPr/>
          <p:nvPr/>
        </p:nvSpPr>
        <p:spPr>
          <a:xfrm>
            <a:off x="5536750" y="3091875"/>
            <a:ext cx="2907000" cy="1070700"/>
          </a:xfrm>
          <a:prstGeom prst="ellipse">
            <a:avLst/>
          </a:prstGeom>
          <a:solidFill>
            <a:srgbClr val="C9DAF8"/>
          </a:solidFill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32"/>
          <p:cNvSpPr txBox="1"/>
          <p:nvPr/>
        </p:nvSpPr>
        <p:spPr>
          <a:xfrm>
            <a:off x="6363175" y="3388200"/>
            <a:ext cx="17973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Cooling</a:t>
            </a:r>
            <a:endParaRPr b="1" sz="1800">
              <a:solidFill>
                <a:schemeClr val="dk2"/>
              </a:solidFill>
            </a:endParaRPr>
          </a:p>
        </p:txBody>
      </p:sp>
      <p:sp>
        <p:nvSpPr>
          <p:cNvPr id="232" name="Google Shape;232;p32"/>
          <p:cNvSpPr txBox="1"/>
          <p:nvPr/>
        </p:nvSpPr>
        <p:spPr>
          <a:xfrm>
            <a:off x="1282150" y="4583250"/>
            <a:ext cx="6519000" cy="4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The ground can’t move - so the top of the layer must move!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233" name="Google Shape;233;p32"/>
          <p:cNvPicPr preferRelativeResize="0"/>
          <p:nvPr/>
        </p:nvPicPr>
        <p:blipFill rotWithShape="1">
          <a:blip r:embed="rId3">
            <a:alphaModFix amt="19000"/>
          </a:blip>
          <a:srcRect b="34473" l="64372" r="1570" t="14393"/>
          <a:stretch/>
        </p:blipFill>
        <p:spPr>
          <a:xfrm>
            <a:off x="7858400" y="0"/>
            <a:ext cx="1190400" cy="13404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3"/>
          <p:cNvSpPr txBox="1"/>
          <p:nvPr/>
        </p:nvSpPr>
        <p:spPr>
          <a:xfrm>
            <a:off x="-30350" y="0"/>
            <a:ext cx="9144000" cy="12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2"/>
                </a:solidFill>
              </a:rPr>
              <a:t>Physical Intuition</a:t>
            </a:r>
            <a:endParaRPr b="1" sz="36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2"/>
              </a:solidFill>
            </a:endParaRPr>
          </a:p>
        </p:txBody>
      </p:sp>
      <p:sp>
        <p:nvSpPr>
          <p:cNvPr id="239" name="Google Shape;239;p33"/>
          <p:cNvSpPr txBox="1"/>
          <p:nvPr/>
        </p:nvSpPr>
        <p:spPr>
          <a:xfrm>
            <a:off x="235525" y="876325"/>
            <a:ext cx="7183500" cy="28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Consider a layer of the atmosphere in contact with the surface:</a:t>
            </a:r>
            <a:endParaRPr b="1"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40" name="Google Shape;240;p33"/>
          <p:cNvSpPr/>
          <p:nvPr/>
        </p:nvSpPr>
        <p:spPr>
          <a:xfrm>
            <a:off x="4325" y="4412750"/>
            <a:ext cx="9109200" cy="699300"/>
          </a:xfrm>
          <a:prstGeom prst="rect">
            <a:avLst/>
          </a:prstGeom>
          <a:solidFill>
            <a:srgbClr val="E69138"/>
          </a:solidFill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41" name="Google Shape;241;p33"/>
          <p:cNvCxnSpPr>
            <a:endCxn id="240" idx="0"/>
          </p:cNvCxnSpPr>
          <p:nvPr/>
        </p:nvCxnSpPr>
        <p:spPr>
          <a:xfrm>
            <a:off x="4558325" y="1485350"/>
            <a:ext cx="600" cy="29274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42" name="Google Shape;242;p33"/>
          <p:cNvSpPr txBox="1"/>
          <p:nvPr/>
        </p:nvSpPr>
        <p:spPr>
          <a:xfrm>
            <a:off x="640050" y="1352325"/>
            <a:ext cx="3259500" cy="6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980000"/>
                </a:solidFill>
              </a:rPr>
              <a:t>Warming the layer</a:t>
            </a:r>
            <a:endParaRPr sz="1800">
              <a:solidFill>
                <a:srgbClr val="980000"/>
              </a:solidFill>
            </a:endParaRPr>
          </a:p>
        </p:txBody>
      </p:sp>
      <p:sp>
        <p:nvSpPr>
          <p:cNvPr id="243" name="Google Shape;243;p33"/>
          <p:cNvSpPr txBox="1"/>
          <p:nvPr/>
        </p:nvSpPr>
        <p:spPr>
          <a:xfrm>
            <a:off x="5212050" y="1352325"/>
            <a:ext cx="3259500" cy="6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FF"/>
                </a:solidFill>
              </a:rPr>
              <a:t>Cooling the layer</a:t>
            </a:r>
            <a:endParaRPr sz="1800">
              <a:solidFill>
                <a:srgbClr val="0000FF"/>
              </a:solidFill>
            </a:endParaRPr>
          </a:p>
        </p:txBody>
      </p:sp>
      <p:cxnSp>
        <p:nvCxnSpPr>
          <p:cNvPr id="244" name="Google Shape;244;p33"/>
          <p:cNvCxnSpPr/>
          <p:nvPr/>
        </p:nvCxnSpPr>
        <p:spPr>
          <a:xfrm flipH="1" rot="10800000">
            <a:off x="4325" y="2814550"/>
            <a:ext cx="9108000" cy="5700"/>
          </a:xfrm>
          <a:prstGeom prst="straightConnector1">
            <a:avLst/>
          </a:prstGeom>
          <a:noFill/>
          <a:ln cap="flat" cmpd="sng" w="38100">
            <a:solidFill>
              <a:srgbClr val="B7B7B7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245" name="Google Shape;245;p33"/>
          <p:cNvSpPr/>
          <p:nvPr/>
        </p:nvSpPr>
        <p:spPr>
          <a:xfrm>
            <a:off x="888550" y="3091875"/>
            <a:ext cx="2907000" cy="1070700"/>
          </a:xfrm>
          <a:prstGeom prst="ellipse">
            <a:avLst/>
          </a:prstGeom>
          <a:solidFill>
            <a:srgbClr val="F4CCCC"/>
          </a:solidFill>
          <a:ln cap="flat" cmpd="sng" w="952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33"/>
          <p:cNvSpPr txBox="1"/>
          <p:nvPr/>
        </p:nvSpPr>
        <p:spPr>
          <a:xfrm>
            <a:off x="1714975" y="3388200"/>
            <a:ext cx="17973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(</a:t>
            </a:r>
            <a:r>
              <a:rPr b="1" lang="en" sz="1800">
                <a:solidFill>
                  <a:schemeClr val="dk2"/>
                </a:solidFill>
              </a:rPr>
              <a:t>Expands</a:t>
            </a:r>
            <a:r>
              <a:rPr b="1" lang="en" sz="1800">
                <a:solidFill>
                  <a:schemeClr val="dk2"/>
                </a:solidFill>
              </a:rPr>
              <a:t>)</a:t>
            </a:r>
            <a:endParaRPr b="1" sz="1800">
              <a:solidFill>
                <a:schemeClr val="dk2"/>
              </a:solidFill>
            </a:endParaRPr>
          </a:p>
        </p:txBody>
      </p:sp>
      <p:sp>
        <p:nvSpPr>
          <p:cNvPr id="247" name="Google Shape;247;p33"/>
          <p:cNvSpPr/>
          <p:nvPr/>
        </p:nvSpPr>
        <p:spPr>
          <a:xfrm>
            <a:off x="5536750" y="3244275"/>
            <a:ext cx="2907000" cy="1070700"/>
          </a:xfrm>
          <a:prstGeom prst="ellipse">
            <a:avLst/>
          </a:prstGeom>
          <a:solidFill>
            <a:srgbClr val="C9DAF8"/>
          </a:solidFill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33"/>
          <p:cNvSpPr txBox="1"/>
          <p:nvPr/>
        </p:nvSpPr>
        <p:spPr>
          <a:xfrm>
            <a:off x="6363175" y="3540600"/>
            <a:ext cx="17973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2"/>
                </a:solidFill>
              </a:rPr>
              <a:t>(Contracts)</a:t>
            </a:r>
            <a:endParaRPr b="1" sz="1800">
              <a:solidFill>
                <a:schemeClr val="dk2"/>
              </a:solidFill>
            </a:endParaRPr>
          </a:p>
        </p:txBody>
      </p:sp>
      <p:sp>
        <p:nvSpPr>
          <p:cNvPr id="249" name="Google Shape;249;p33"/>
          <p:cNvSpPr txBox="1"/>
          <p:nvPr/>
        </p:nvSpPr>
        <p:spPr>
          <a:xfrm>
            <a:off x="1282150" y="4583250"/>
            <a:ext cx="6519000" cy="4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The ground can’t move - so the top of the layer must move!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50" name="Google Shape;250;p33"/>
          <p:cNvSpPr/>
          <p:nvPr/>
        </p:nvSpPr>
        <p:spPr>
          <a:xfrm>
            <a:off x="4325" y="2110638"/>
            <a:ext cx="9165850" cy="1136350"/>
          </a:xfrm>
          <a:custGeom>
            <a:rect b="b" l="l" r="r" t="t"/>
            <a:pathLst>
              <a:path extrusionOk="0" h="45454" w="366634">
                <a:moveTo>
                  <a:pt x="0" y="28384"/>
                </a:moveTo>
                <a:cubicBezTo>
                  <a:pt x="3391" y="27691"/>
                  <a:pt x="14949" y="26111"/>
                  <a:pt x="20343" y="24223"/>
                </a:cubicBezTo>
                <a:cubicBezTo>
                  <a:pt x="25737" y="22335"/>
                  <a:pt x="26777" y="20062"/>
                  <a:pt x="32364" y="17057"/>
                </a:cubicBezTo>
                <a:cubicBezTo>
                  <a:pt x="37951" y="14052"/>
                  <a:pt x="46312" y="8966"/>
                  <a:pt x="53863" y="6192"/>
                </a:cubicBezTo>
                <a:cubicBezTo>
                  <a:pt x="61415" y="3418"/>
                  <a:pt x="68118" y="1107"/>
                  <a:pt x="77673" y="413"/>
                </a:cubicBezTo>
                <a:cubicBezTo>
                  <a:pt x="87228" y="-280"/>
                  <a:pt x="101984" y="-319"/>
                  <a:pt x="111192" y="2031"/>
                </a:cubicBezTo>
                <a:cubicBezTo>
                  <a:pt x="120400" y="4381"/>
                  <a:pt x="126989" y="10623"/>
                  <a:pt x="132922" y="14514"/>
                </a:cubicBezTo>
                <a:cubicBezTo>
                  <a:pt x="138855" y="18405"/>
                  <a:pt x="141822" y="23106"/>
                  <a:pt x="146792" y="25379"/>
                </a:cubicBezTo>
                <a:cubicBezTo>
                  <a:pt x="151762" y="27652"/>
                  <a:pt x="157580" y="27691"/>
                  <a:pt x="162743" y="28153"/>
                </a:cubicBezTo>
                <a:cubicBezTo>
                  <a:pt x="167906" y="28615"/>
                  <a:pt x="170950" y="28115"/>
                  <a:pt x="177769" y="28153"/>
                </a:cubicBezTo>
                <a:cubicBezTo>
                  <a:pt x="184589" y="28192"/>
                  <a:pt x="195993" y="27305"/>
                  <a:pt x="203660" y="28384"/>
                </a:cubicBezTo>
                <a:cubicBezTo>
                  <a:pt x="211327" y="29463"/>
                  <a:pt x="217222" y="32623"/>
                  <a:pt x="223772" y="34626"/>
                </a:cubicBezTo>
                <a:cubicBezTo>
                  <a:pt x="230322" y="36630"/>
                  <a:pt x="234945" y="38671"/>
                  <a:pt x="242959" y="40405"/>
                </a:cubicBezTo>
                <a:cubicBezTo>
                  <a:pt x="250973" y="42139"/>
                  <a:pt x="262724" y="44335"/>
                  <a:pt x="271855" y="45028"/>
                </a:cubicBezTo>
                <a:cubicBezTo>
                  <a:pt x="280986" y="45722"/>
                  <a:pt x="287766" y="45568"/>
                  <a:pt x="297745" y="44566"/>
                </a:cubicBezTo>
                <a:cubicBezTo>
                  <a:pt x="307724" y="43564"/>
                  <a:pt x="323212" y="40790"/>
                  <a:pt x="331727" y="39018"/>
                </a:cubicBezTo>
                <a:cubicBezTo>
                  <a:pt x="340242" y="37246"/>
                  <a:pt x="344057" y="35512"/>
                  <a:pt x="348834" y="33932"/>
                </a:cubicBezTo>
                <a:cubicBezTo>
                  <a:pt x="353612" y="32352"/>
                  <a:pt x="357425" y="30426"/>
                  <a:pt x="360392" y="29540"/>
                </a:cubicBezTo>
                <a:cubicBezTo>
                  <a:pt x="363359" y="28654"/>
                  <a:pt x="365594" y="28769"/>
                  <a:pt x="366634" y="28615"/>
                </a:cubicBezTo>
              </a:path>
            </a:pathLst>
          </a:custGeom>
          <a:noFill/>
          <a:ln cap="flat" cmpd="sng" w="28575">
            <a:solidFill>
              <a:schemeClr val="dk1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251" name="Google Shape;251;p33"/>
          <p:cNvSpPr txBox="1"/>
          <p:nvPr/>
        </p:nvSpPr>
        <p:spPr>
          <a:xfrm>
            <a:off x="56350" y="2682025"/>
            <a:ext cx="1190400" cy="240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Initial Height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52" name="Google Shape;252;p33"/>
          <p:cNvSpPr txBox="1"/>
          <p:nvPr/>
        </p:nvSpPr>
        <p:spPr>
          <a:xfrm>
            <a:off x="1674600" y="1801875"/>
            <a:ext cx="1190400" cy="240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Final</a:t>
            </a:r>
            <a:r>
              <a:rPr lang="en">
                <a:solidFill>
                  <a:schemeClr val="dk2"/>
                </a:solidFill>
              </a:rPr>
              <a:t> Height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53" name="Google Shape;253;p33"/>
          <p:cNvSpPr txBox="1"/>
          <p:nvPr/>
        </p:nvSpPr>
        <p:spPr>
          <a:xfrm>
            <a:off x="6395050" y="3300000"/>
            <a:ext cx="1190400" cy="240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Final Height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254" name="Google Shape;254;p33"/>
          <p:cNvPicPr preferRelativeResize="0"/>
          <p:nvPr/>
        </p:nvPicPr>
        <p:blipFill rotWithShape="1">
          <a:blip r:embed="rId3">
            <a:alphaModFix amt="19000"/>
          </a:blip>
          <a:srcRect b="34473" l="64372" r="1570" t="14393"/>
          <a:stretch/>
        </p:blipFill>
        <p:spPr>
          <a:xfrm>
            <a:off x="7858400" y="0"/>
            <a:ext cx="1190400" cy="13404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